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handoutMasterIdLst>
    <p:handoutMasterId r:id="rId27"/>
  </p:handoutMasterIdLst>
  <p:sldIdLst>
    <p:sldId id="290" r:id="rId2"/>
    <p:sldId id="269" r:id="rId3"/>
    <p:sldId id="277" r:id="rId4"/>
    <p:sldId id="257" r:id="rId5"/>
    <p:sldId id="287" r:id="rId6"/>
    <p:sldId id="283" r:id="rId7"/>
    <p:sldId id="258" r:id="rId8"/>
    <p:sldId id="278" r:id="rId9"/>
    <p:sldId id="274" r:id="rId10"/>
    <p:sldId id="289" r:id="rId11"/>
    <p:sldId id="261" r:id="rId12"/>
    <p:sldId id="259" r:id="rId13"/>
    <p:sldId id="260" r:id="rId14"/>
    <p:sldId id="262" r:id="rId15"/>
    <p:sldId id="282" r:id="rId16"/>
    <p:sldId id="263" r:id="rId17"/>
    <p:sldId id="284" r:id="rId18"/>
    <p:sldId id="264" r:id="rId19"/>
    <p:sldId id="265" r:id="rId20"/>
    <p:sldId id="266" r:id="rId21"/>
    <p:sldId id="267" r:id="rId22"/>
    <p:sldId id="273" r:id="rId23"/>
    <p:sldId id="279" r:id="rId24"/>
    <p:sldId id="291" r:id="rId25"/>
  </p:sldIdLst>
  <p:sldSz cx="9144000" cy="6858000" type="screen4x3"/>
  <p:notesSz cx="7099300"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65" autoAdjust="0"/>
    <p:restoredTop sz="95226" autoAdjust="0"/>
  </p:normalViewPr>
  <p:slideViewPr>
    <p:cSldViewPr snapToGrid="0" snapToObjects="1">
      <p:cViewPr varScale="1">
        <p:scale>
          <a:sx n="110" d="100"/>
          <a:sy n="110" d="100"/>
        </p:scale>
        <p:origin x="12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72359BA1-4827-5340-B8D8-05304A4E2DFF}" type="datetimeFigureOut">
              <a:rPr kumimoji="1" lang="ja-JP" altLang="en-US" smtClean="0"/>
              <a:t>2023/6/28</a:t>
            </a:fld>
            <a:endParaRPr kumimoji="1" lang="ja-JP" altLang="en-US"/>
          </a:p>
        </p:txBody>
      </p:sp>
      <p:sp>
        <p:nvSpPr>
          <p:cNvPr id="4" name="フッター プレースホルダー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DDE4E69F-8A44-944E-9FD3-783503163C5A}" type="slidenum">
              <a:rPr kumimoji="1" lang="ja-JP" altLang="en-US" smtClean="0"/>
              <a:t>‹#›</a:t>
            </a:fld>
            <a:endParaRPr kumimoji="1" lang="ja-JP" altLang="en-US"/>
          </a:p>
        </p:txBody>
      </p:sp>
    </p:spTree>
    <p:extLst>
      <p:ext uri="{BB962C8B-B14F-4D97-AF65-F5344CB8AC3E}">
        <p14:creationId xmlns:p14="http://schemas.microsoft.com/office/powerpoint/2010/main" val="1871072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FFF1125A-5537-B746-ABAA-55DCE6930BC8}" type="datetimeFigureOut">
              <a:rPr kumimoji="1" lang="ja-JP" altLang="en-US" smtClean="0"/>
              <a:t>2023/6/28</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209BAE41-4381-CF4C-8E94-B2289A7A6002}" type="slidenum">
              <a:rPr kumimoji="1" lang="ja-JP" altLang="en-US" smtClean="0"/>
              <a:t>‹#›</a:t>
            </a:fld>
            <a:endParaRPr kumimoji="1" lang="ja-JP" altLang="en-US"/>
          </a:p>
        </p:txBody>
      </p:sp>
    </p:spTree>
    <p:extLst>
      <p:ext uri="{BB962C8B-B14F-4D97-AF65-F5344CB8AC3E}">
        <p14:creationId xmlns:p14="http://schemas.microsoft.com/office/powerpoint/2010/main" val="8742761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9BAE41-4381-CF4C-8E94-B2289A7A6002}" type="slidenum">
              <a:rPr kumimoji="1" lang="ja-JP" altLang="en-US" smtClean="0"/>
              <a:t>1</a:t>
            </a:fld>
            <a:endParaRPr kumimoji="1" lang="ja-JP" altLang="en-US"/>
          </a:p>
        </p:txBody>
      </p:sp>
    </p:spTree>
    <p:extLst>
      <p:ext uri="{BB962C8B-B14F-4D97-AF65-F5344CB8AC3E}">
        <p14:creationId xmlns:p14="http://schemas.microsoft.com/office/powerpoint/2010/main" val="223277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9BAE41-4381-CF4C-8E94-B2289A7A6002}" type="slidenum">
              <a:rPr kumimoji="1" lang="ja-JP" altLang="en-US" smtClean="0"/>
              <a:t>2</a:t>
            </a:fld>
            <a:endParaRPr kumimoji="1" lang="ja-JP" altLang="en-US"/>
          </a:p>
        </p:txBody>
      </p:sp>
    </p:spTree>
    <p:extLst>
      <p:ext uri="{BB962C8B-B14F-4D97-AF65-F5344CB8AC3E}">
        <p14:creationId xmlns:p14="http://schemas.microsoft.com/office/powerpoint/2010/main" val="416779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9BAE41-4381-CF4C-8E94-B2289A7A6002}" type="slidenum">
              <a:rPr kumimoji="1" lang="ja-JP" altLang="en-US" smtClean="0"/>
              <a:t>3</a:t>
            </a:fld>
            <a:endParaRPr kumimoji="1" lang="ja-JP" altLang="en-US"/>
          </a:p>
        </p:txBody>
      </p:sp>
    </p:spTree>
    <p:extLst>
      <p:ext uri="{BB962C8B-B14F-4D97-AF65-F5344CB8AC3E}">
        <p14:creationId xmlns:p14="http://schemas.microsoft.com/office/powerpoint/2010/main" val="151267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9BAE41-4381-CF4C-8E94-B2289A7A6002}" type="slidenum">
              <a:rPr kumimoji="1" lang="ja-JP" altLang="en-US" smtClean="0"/>
              <a:t>4</a:t>
            </a:fld>
            <a:endParaRPr kumimoji="1" lang="ja-JP" altLang="en-US"/>
          </a:p>
        </p:txBody>
      </p:sp>
    </p:spTree>
    <p:extLst>
      <p:ext uri="{BB962C8B-B14F-4D97-AF65-F5344CB8AC3E}">
        <p14:creationId xmlns:p14="http://schemas.microsoft.com/office/powerpoint/2010/main" val="314319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9BAE41-4381-CF4C-8E94-B2289A7A6002}" type="slidenum">
              <a:rPr kumimoji="1" lang="ja-JP" altLang="en-US" smtClean="0"/>
              <a:t>6</a:t>
            </a:fld>
            <a:endParaRPr kumimoji="1" lang="ja-JP" altLang="en-US"/>
          </a:p>
        </p:txBody>
      </p:sp>
    </p:spTree>
    <p:extLst>
      <p:ext uri="{BB962C8B-B14F-4D97-AF65-F5344CB8AC3E}">
        <p14:creationId xmlns:p14="http://schemas.microsoft.com/office/powerpoint/2010/main" val="263399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9BAE41-4381-CF4C-8E94-B2289A7A6002}" type="slidenum">
              <a:rPr kumimoji="1" lang="ja-JP" altLang="en-US" smtClean="0"/>
              <a:t>7</a:t>
            </a:fld>
            <a:endParaRPr kumimoji="1" lang="ja-JP" altLang="en-US"/>
          </a:p>
        </p:txBody>
      </p:sp>
    </p:spTree>
    <p:extLst>
      <p:ext uri="{BB962C8B-B14F-4D97-AF65-F5344CB8AC3E}">
        <p14:creationId xmlns:p14="http://schemas.microsoft.com/office/powerpoint/2010/main" val="388961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09BAE41-4381-CF4C-8E94-B2289A7A6002}" type="slidenum">
              <a:rPr kumimoji="1" lang="ja-JP" altLang="en-US" smtClean="0"/>
              <a:t>11</a:t>
            </a:fld>
            <a:endParaRPr kumimoji="1" lang="ja-JP" altLang="en-US"/>
          </a:p>
        </p:txBody>
      </p:sp>
    </p:spTree>
    <p:extLst>
      <p:ext uri="{BB962C8B-B14F-4D97-AF65-F5344CB8AC3E}">
        <p14:creationId xmlns:p14="http://schemas.microsoft.com/office/powerpoint/2010/main" val="205073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09BAE41-4381-CF4C-8E94-B2289A7A6002}" type="slidenum">
              <a:rPr kumimoji="1" lang="ja-JP" altLang="en-US" smtClean="0"/>
              <a:t>16</a:t>
            </a:fld>
            <a:endParaRPr kumimoji="1" lang="ja-JP" altLang="en-US"/>
          </a:p>
        </p:txBody>
      </p:sp>
    </p:spTree>
    <p:extLst>
      <p:ext uri="{BB962C8B-B14F-4D97-AF65-F5344CB8AC3E}">
        <p14:creationId xmlns:p14="http://schemas.microsoft.com/office/powerpoint/2010/main" val="226525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E69DF4-CBC7-B346-8B44-A2FA204A19C4}"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368349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249254-244F-4540-A7E8-26CFA38A2863}"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34669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B51335-4BAC-DA40-8630-D43C401566A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394829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D460748-549D-6C4B-95EA-65414B57346B}"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114439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92D0B7-1742-4146-9A7D-236871FBBFC6}" type="datetime1">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238415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D070DD-8DFE-8A4D-9EFB-B379B1275756}" type="datetime1">
              <a:rPr kumimoji="1" lang="ja-JP" altLang="en-US" smtClean="0"/>
              <a:t>2023/6/28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330387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4425D4A-87A7-174B-8343-631B60DE8224}" type="datetime1">
              <a:rPr kumimoji="1" lang="ja-JP" altLang="en-US" smtClean="0"/>
              <a:t>2023/6/28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323770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A287BEA-68EE-1F4D-BC80-7C1CE72D8391}" type="datetime1">
              <a:rPr kumimoji="1" lang="ja-JP" altLang="en-US" smtClean="0"/>
              <a:t>2023/6/28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23971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B98F8C-41DE-5E46-9F7C-D5ED103ACEF6}" type="datetime1">
              <a:rPr kumimoji="1" lang="ja-JP" altLang="en-US" smtClean="0"/>
              <a:t>2023/6/28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34897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2F32F4-1549-DC41-998E-D33AD89F932C}" type="datetime1">
              <a:rPr kumimoji="1" lang="ja-JP" altLang="en-US" smtClean="0"/>
              <a:t>2023/6/28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18999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D58A31-E3AD-F940-803C-4092614600B9}" type="datetime1">
              <a:rPr kumimoji="1" lang="ja-JP" altLang="en-US" smtClean="0"/>
              <a:t>2023/6/28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213158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388E6-9423-704F-9572-13A8031B3AF5}" type="datetime1">
              <a:rPr kumimoji="1" lang="ja-JP" altLang="en-US" smtClean="0"/>
              <a:t>2023/6/28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5F71C-92CF-7E4B-93A2-330A670A579F}" type="slidenum">
              <a:rPr kumimoji="1" lang="ja-JP" altLang="en-US" smtClean="0"/>
              <a:t>‹#›</a:t>
            </a:fld>
            <a:endParaRPr kumimoji="1" lang="ja-JP" altLang="en-US"/>
          </a:p>
        </p:txBody>
      </p:sp>
    </p:spTree>
    <p:extLst>
      <p:ext uri="{BB962C8B-B14F-4D97-AF65-F5344CB8AC3E}">
        <p14:creationId xmlns:p14="http://schemas.microsoft.com/office/powerpoint/2010/main" val="626982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sog.or.jp/activity/pro_doc/pdf/kensyup_seibikijun_kikou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nissanfu@jsog.or.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anhuken@hiroshima-u.ac.j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sog.or.jp/modules/specialist/index.php?content_id=2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jsog.or.jp/activity/pro_doc/pdf/kensyup_seibikijun_kikou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457200" y="1091381"/>
            <a:ext cx="8229600" cy="1818493"/>
          </a:xfrm>
        </p:spPr>
        <p:txBody>
          <a:bodyPr>
            <a:normAutofit/>
          </a:bodyPr>
          <a:lstStyle/>
          <a:p>
            <a:r>
              <a:rPr lang="ja-JP" altLang="en-US" sz="3200" dirty="0">
                <a:latin typeface="メイリオ" panose="020B0604030504040204" pitchFamily="50" charset="-128"/>
                <a:ea typeface="メイリオ" panose="020B0604030504040204" pitchFamily="50" charset="-128"/>
              </a:rPr>
              <a:t>広島大学産婦人科　 </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専門研修プログラム　</a:t>
            </a:r>
            <a:r>
              <a:rPr lang="en-US" altLang="ja-JP" sz="3200" dirty="0">
                <a:latin typeface="メイリオ" panose="020B0604030504040204" pitchFamily="50" charset="-128"/>
                <a:ea typeface="メイリオ" panose="020B0604030504040204" pitchFamily="50" charset="-128"/>
              </a:rPr>
              <a:t>2024</a:t>
            </a:r>
            <a:r>
              <a:rPr lang="ja-JP" altLang="en-US" sz="3200" dirty="0">
                <a:latin typeface="メイリオ" panose="020B0604030504040204" pitchFamily="50" charset="-128"/>
                <a:ea typeface="メイリオ" panose="020B0604030504040204" pitchFamily="50" charset="-128"/>
              </a:rPr>
              <a:t>年度版</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ー</a:t>
            </a:r>
            <a:r>
              <a:rPr lang="en-US" altLang="ja-JP" sz="3200" dirty="0">
                <a:latin typeface="メイリオ" panose="020B0604030504040204" pitchFamily="50" charset="-128"/>
                <a:ea typeface="メイリオ" panose="020B0604030504040204" pitchFamily="50" charset="-128"/>
              </a:rPr>
              <a:t>2024</a:t>
            </a:r>
            <a:r>
              <a:rPr lang="ja-JP" altLang="en-US" sz="3200" dirty="0">
                <a:latin typeface="メイリオ" panose="020B0604030504040204" pitchFamily="50" charset="-128"/>
                <a:ea typeface="メイリオ" panose="020B0604030504040204" pitchFamily="50" charset="-128"/>
              </a:rPr>
              <a:t>年</a:t>
            </a:r>
            <a:r>
              <a:rPr lang="en-US" altLang="ja-JP" sz="3200" dirty="0">
                <a:latin typeface="メイリオ" panose="020B0604030504040204" pitchFamily="50" charset="-128"/>
                <a:ea typeface="メイリオ" panose="020B0604030504040204" pitchFamily="50" charset="-128"/>
              </a:rPr>
              <a:t>4</a:t>
            </a:r>
            <a:r>
              <a:rPr lang="ja-JP" altLang="en-US" sz="3200" dirty="0">
                <a:latin typeface="メイリオ" panose="020B0604030504040204" pitchFamily="50" charset="-128"/>
                <a:ea typeface="メイリオ" panose="020B0604030504040204" pitchFamily="50" charset="-128"/>
              </a:rPr>
              <a:t>月専門研修開始用ー</a:t>
            </a:r>
            <a:endParaRPr lang="ja-JP" altLang="ja-JP" sz="3200" dirty="0">
              <a:solidFill>
                <a:srgbClr val="FF0000"/>
              </a:solidFill>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C897BA8C-FEF7-4326-8806-44F6B2491D89}"/>
              </a:ext>
            </a:extLst>
          </p:cNvPr>
          <p:cNvSpPr txBox="1">
            <a:spLocks/>
          </p:cNvSpPr>
          <p:nvPr/>
        </p:nvSpPr>
        <p:spPr>
          <a:xfrm>
            <a:off x="2905125" y="5787145"/>
            <a:ext cx="5993971" cy="870220"/>
          </a:xfrm>
          <a:prstGeom prst="rect">
            <a:avLst/>
          </a:prstGeom>
          <a:ln w="9525">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a:solidFill>
                  <a:srgbClr val="FF0000"/>
                </a:solidFill>
                <a:latin typeface="メイリオ" panose="020B0604030504040204" pitchFamily="50" charset="-128"/>
                <a:ea typeface="メイリオ" panose="020B0604030504040204" pitchFamily="50" charset="-128"/>
              </a:rPr>
              <a:t>専門研修プログラム整備基準（</a:t>
            </a:r>
            <a:r>
              <a:rPr lang="en-US" altLang="ja-JP" sz="1600" dirty="0">
                <a:solidFill>
                  <a:srgbClr val="FF0000"/>
                </a:solidFill>
                <a:latin typeface="メイリオ" panose="020B0604030504040204" pitchFamily="50" charset="-128"/>
                <a:ea typeface="メイリオ" panose="020B0604030504040204" pitchFamily="50" charset="-128"/>
              </a:rPr>
              <a:t>2022</a:t>
            </a:r>
            <a:r>
              <a:rPr lang="ja-JP" altLang="en-US" sz="1600" dirty="0">
                <a:solidFill>
                  <a:srgbClr val="FF0000"/>
                </a:solidFill>
                <a:latin typeface="メイリオ" panose="020B0604030504040204" pitchFamily="50" charset="-128"/>
                <a:ea typeface="メイリオ" panose="020B0604030504040204" pitchFamily="50" charset="-128"/>
              </a:rPr>
              <a:t>年</a:t>
            </a:r>
            <a:r>
              <a:rPr lang="en-US" altLang="ja-JP" sz="1600" dirty="0">
                <a:solidFill>
                  <a:srgbClr val="FF0000"/>
                </a:solidFill>
                <a:latin typeface="メイリオ" panose="020B0604030504040204" pitchFamily="50" charset="-128"/>
                <a:ea typeface="メイリオ" panose="020B0604030504040204" pitchFamily="50" charset="-128"/>
              </a:rPr>
              <a:t>10</a:t>
            </a:r>
            <a:r>
              <a:rPr lang="ja-JP" altLang="en-US" sz="1600" dirty="0">
                <a:solidFill>
                  <a:srgbClr val="FF0000"/>
                </a:solidFill>
                <a:latin typeface="メイリオ" panose="020B0604030504040204" pitchFamily="50" charset="-128"/>
                <a:ea typeface="メイリオ" panose="020B0604030504040204" pitchFamily="50" charset="-128"/>
              </a:rPr>
              <a:t>月改訂版）　準拠</a:t>
            </a:r>
            <a:r>
              <a:rPr kumimoji="0" lang="ja-JP" altLang="en-US" sz="1000" b="1" dirty="0">
                <a:latin typeface="メイリオ" panose="020B0604030504040204" pitchFamily="50" charset="-128"/>
                <a:ea typeface="メイリオ" panose="020B0604030504040204" pitchFamily="50" charset="-128"/>
                <a:cs typeface="Arial" panose="020B0604020202020204" pitchFamily="34" charset="0"/>
              </a:rPr>
              <a:t> </a:t>
            </a:r>
            <a:r>
              <a:rPr kumimoji="0" lang="en-US" altLang="ja-JP" sz="1100" b="1" dirty="0">
                <a:latin typeface="メイリオ" panose="020B0604030504040204" pitchFamily="50" charset="-128"/>
                <a:ea typeface="メイリオ" panose="020B0604030504040204" pitchFamily="50" charset="-128"/>
                <a:cs typeface="Arial" panose="020B0604020202020204" pitchFamily="34" charset="0"/>
                <a:hlinkClick r:id="rId3"/>
              </a:rPr>
              <a:t>https://www.jsog.or.jp/activity/pro_doc/pdf/kensyup_seibikijun_kikou2.pdf</a:t>
            </a:r>
            <a:endParaRPr lang="en-US" altLang="ja-JP" sz="1600" dirty="0">
              <a:solidFill>
                <a:srgbClr val="FF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88A0D51C-11C6-4B83-ACEF-EA4D97098B5B}"/>
              </a:ext>
            </a:extLst>
          </p:cNvPr>
          <p:cNvPicPr>
            <a:picLocks noChangeAspect="1"/>
          </p:cNvPicPr>
          <p:nvPr/>
        </p:nvPicPr>
        <p:blipFill>
          <a:blip r:embed="rId4"/>
          <a:stretch>
            <a:fillRect/>
          </a:stretch>
        </p:blipFill>
        <p:spPr>
          <a:xfrm>
            <a:off x="35496" y="3715599"/>
            <a:ext cx="9065538" cy="1700931"/>
          </a:xfrm>
          <a:prstGeom prst="rect">
            <a:avLst/>
          </a:prstGeom>
        </p:spPr>
      </p:pic>
    </p:spTree>
    <p:extLst>
      <p:ext uri="{BB962C8B-B14F-4D97-AF65-F5344CB8AC3E}">
        <p14:creationId xmlns:p14="http://schemas.microsoft.com/office/powerpoint/2010/main" val="405582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17967" y="763644"/>
            <a:ext cx="8708066" cy="2554545"/>
          </a:xfrm>
          <a:prstGeom prst="rect">
            <a:avLst/>
          </a:prstGeom>
          <a:noFill/>
        </p:spPr>
        <p:txBody>
          <a:bodyPr wrap="square" rtlCol="0">
            <a:spAutoFit/>
          </a:bodyPr>
          <a:lstStyle/>
          <a:p>
            <a:r>
              <a:rPr lang="ja-JP" altLang="ja-JP" sz="1600" dirty="0">
                <a:latin typeface="メイリオ" panose="020B0604030504040204" pitchFamily="50" charset="-128"/>
                <a:ea typeface="メイリオ" panose="020B0604030504040204" pitchFamily="50" charset="-128"/>
              </a:rPr>
              <a:t>日本産科婦人科学会の学術集会（特に教育プログラム）、日本産科婦人科学会の</a:t>
            </a:r>
            <a:r>
              <a:rPr lang="en-US" altLang="ja-JP" sz="1600" dirty="0">
                <a:latin typeface="メイリオ" panose="020B0604030504040204" pitchFamily="50" charset="-128"/>
                <a:ea typeface="メイリオ" panose="020B0604030504040204" pitchFamily="50" charset="-128"/>
              </a:rPr>
              <a:t>e-learning</a:t>
            </a:r>
            <a:r>
              <a:rPr lang="ja-JP" altLang="ja-JP" sz="1600" dirty="0">
                <a:latin typeface="メイリオ" panose="020B0604030504040204" pitchFamily="50" charset="-128"/>
                <a:ea typeface="メイリオ" panose="020B0604030504040204" pitchFamily="50" charset="-128"/>
              </a:rPr>
              <a:t>、連合産科婦人科学会、各都道府県産科婦人科学会などの学術集会、その他各種研修セミナーなどで、下記の機会を</a:t>
            </a:r>
            <a:r>
              <a:rPr lang="ja-JP" altLang="en-US" sz="1600" dirty="0">
                <a:latin typeface="メイリオ" panose="020B0604030504040204" pitchFamily="50" charset="-128"/>
                <a:ea typeface="メイリオ" panose="020B0604030504040204" pitchFamily="50" charset="-128"/>
              </a:rPr>
              <a:t>得ることができます</a:t>
            </a:r>
            <a:r>
              <a:rPr lang="ja-JP" altLang="ja-JP" sz="1600" dirty="0">
                <a:latin typeface="メイリオ" panose="020B0604030504040204" pitchFamily="50" charset="-128"/>
                <a:ea typeface="メイリオ" panose="020B0604030504040204" pitchFamily="50" charset="-128"/>
              </a:rPr>
              <a:t>。</a:t>
            </a:r>
          </a:p>
          <a:p>
            <a:pPr marL="742950" lvl="1" indent="-285750">
              <a:buFont typeface="Wingdings" panose="05000000000000000000" pitchFamily="2" charset="2"/>
              <a:buChar char="n"/>
            </a:pPr>
            <a:r>
              <a:rPr lang="ja-JP" altLang="ja-JP" sz="1600" dirty="0">
                <a:latin typeface="メイリオ" panose="020B0604030504040204" pitchFamily="50" charset="-128"/>
                <a:ea typeface="メイリオ" panose="020B0604030504040204" pitchFamily="50" charset="-128"/>
              </a:rPr>
              <a:t>標準的医療および今後期待される先進的医療を学習する機会</a:t>
            </a:r>
          </a:p>
          <a:p>
            <a:pPr marL="742950" lvl="1" indent="-285750">
              <a:buFont typeface="Wingdings" panose="05000000000000000000" pitchFamily="2" charset="2"/>
              <a:buChar char="n"/>
            </a:pPr>
            <a:r>
              <a:rPr lang="ja-JP" altLang="ja-JP" sz="1600" dirty="0">
                <a:latin typeface="メイリオ" panose="020B0604030504040204" pitchFamily="50" charset="-128"/>
                <a:ea typeface="メイリオ" panose="020B0604030504040204" pitchFamily="50" charset="-128"/>
              </a:rPr>
              <a:t>医療安全、医療倫理等を学ぶ機会</a:t>
            </a:r>
          </a:p>
          <a:p>
            <a:pPr marL="742950" lvl="1" indent="-285750">
              <a:buFont typeface="Wingdings" panose="05000000000000000000" pitchFamily="2" charset="2"/>
              <a:buChar char="n"/>
            </a:pPr>
            <a:r>
              <a:rPr lang="ja-JP" altLang="ja-JP" sz="1600" dirty="0">
                <a:latin typeface="メイリオ" panose="020B0604030504040204" pitchFamily="50" charset="-128"/>
                <a:ea typeface="メイリオ" panose="020B0604030504040204" pitchFamily="50" charset="-128"/>
              </a:rPr>
              <a:t>指導法、評価法などを学ぶ機会</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kumimoji="0" lang="ja-JP" altLang="ja-JP" sz="1600" dirty="0">
                <a:latin typeface="メイリオ" panose="020B0604030504040204" pitchFamily="50" charset="-128"/>
                <a:ea typeface="メイリオ" panose="020B0604030504040204" pitchFamily="50" charset="-128"/>
                <a:cs typeface="Arial" panose="020B0604020202020204" pitchFamily="34" charset="0"/>
              </a:rPr>
              <a:t>日本産科婦人科学会、</a:t>
            </a: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中国四国</a:t>
            </a:r>
            <a:r>
              <a:rPr kumimoji="0" lang="ja-JP" altLang="ja-JP" sz="1600" dirty="0">
                <a:latin typeface="メイリオ" panose="020B0604030504040204" pitchFamily="50" charset="-128"/>
                <a:ea typeface="メイリオ" panose="020B0604030504040204" pitchFamily="50" charset="-128"/>
                <a:cs typeface="Arial" panose="020B0604020202020204" pitchFamily="34" charset="0"/>
              </a:rPr>
              <a:t>産科婦人科学会などの学術集会に専攻医が積極的に参加し、領域講習受講や発表を通じて、専門医として必要な総合的かつ最新の知識と技能の修得や、スライドの作り方、データの示し方について学べるようにしています。</a:t>
            </a:r>
            <a:r>
              <a:rPr kumimoji="0" lang="ja-JP" altLang="ja-JP" sz="1600" dirty="0">
                <a:latin typeface="メイリオ" panose="020B0604030504040204" pitchFamily="50" charset="-128"/>
                <a:ea typeface="メイリオ" panose="020B0604030504040204" pitchFamily="50" charset="-128"/>
              </a:rPr>
              <a:t> </a:t>
            </a:r>
          </a:p>
        </p:txBody>
      </p:sp>
      <p:sp>
        <p:nvSpPr>
          <p:cNvPr id="10" name="テキスト ボックス 9">
            <a:extLst>
              <a:ext uri="{FF2B5EF4-FFF2-40B4-BE49-F238E27FC236}">
                <a16:creationId xmlns:a16="http://schemas.microsoft.com/office/drawing/2014/main" id="{11A0ED41-06D2-4CCE-9C5E-0BB8606F1973}"/>
              </a:ext>
            </a:extLst>
          </p:cNvPr>
          <p:cNvSpPr txBox="1"/>
          <p:nvPr/>
        </p:nvSpPr>
        <p:spPr>
          <a:xfrm>
            <a:off x="217967" y="4136922"/>
            <a:ext cx="8571470" cy="1323439"/>
          </a:xfrm>
          <a:prstGeom prst="rect">
            <a:avLst/>
          </a:prstGeom>
          <a:noFill/>
        </p:spPr>
        <p:txBody>
          <a:bodyPr wrap="square" rtlCol="0">
            <a:spAutoFit/>
          </a:bodyPr>
          <a:lstStyle/>
          <a:p>
            <a:r>
              <a:rPr lang="ja-JP" altLang="ja-JP" sz="1600" dirty="0">
                <a:latin typeface="メイリオ" panose="020B0604030504040204" pitchFamily="50" charset="-128"/>
                <a:ea typeface="メイリオ" panose="020B0604030504040204" pitchFamily="50" charset="-128"/>
              </a:rPr>
              <a:t>最新の「産婦人科研修の必修知識」を熟読し、その内容を深く理解</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また、産婦人科診療に関連する各種ガイドライン（婦人科外来、産科、子宮頸がん治療、</a:t>
            </a:r>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子宮体がん治療、卵巣がん治療、生殖医療、ホルモン補充療法など）の内容を</a:t>
            </a:r>
            <a:r>
              <a:rPr lang="ja-JP" altLang="en-US" sz="1600" dirty="0">
                <a:latin typeface="メイリオ" panose="020B0604030504040204" pitchFamily="50" charset="-128"/>
                <a:ea typeface="メイリオ" panose="020B0604030504040204" pitchFamily="50" charset="-128"/>
              </a:rPr>
              <a:t>学習します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また、</a:t>
            </a:r>
            <a:r>
              <a:rPr lang="en-US" altLang="ja-JP" sz="1600" dirty="0">
                <a:latin typeface="メイリオ" panose="020B0604030504040204" pitchFamily="50" charset="-128"/>
                <a:ea typeface="メイリオ" panose="020B0604030504040204" pitchFamily="50" charset="-128"/>
              </a:rPr>
              <a:t>e-learning</a:t>
            </a:r>
            <a:r>
              <a:rPr lang="ja-JP" altLang="ja-JP" sz="1600" dirty="0">
                <a:latin typeface="メイリオ" panose="020B0604030504040204" pitchFamily="50" charset="-128"/>
                <a:ea typeface="メイリオ" panose="020B0604030504040204" pitchFamily="50" charset="-128"/>
              </a:rPr>
              <a:t>によって、産婦人科専攻医教育プログラムを受講することもできる。</a:t>
            </a:r>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さらに、教育</a:t>
            </a:r>
            <a:r>
              <a:rPr lang="en-US" altLang="ja-JP" sz="1600" dirty="0">
                <a:latin typeface="メイリオ" panose="020B0604030504040204" pitchFamily="50" charset="-128"/>
                <a:ea typeface="メイリオ" panose="020B0604030504040204" pitchFamily="50" charset="-128"/>
              </a:rPr>
              <a:t>DVD</a:t>
            </a:r>
            <a:r>
              <a:rPr lang="ja-JP" altLang="ja-JP" sz="1600" dirty="0">
                <a:latin typeface="メイリオ" panose="020B0604030504040204" pitchFamily="50" charset="-128"/>
                <a:ea typeface="メイリオ" panose="020B0604030504040204" pitchFamily="50" charset="-128"/>
              </a:rPr>
              <a:t>等で手術手技を研修</a:t>
            </a:r>
            <a:r>
              <a:rPr lang="ja-JP" altLang="en-US" sz="1600" dirty="0">
                <a:latin typeface="メイリオ" panose="020B0604030504040204" pitchFamily="50" charset="-128"/>
                <a:ea typeface="メイリオ" panose="020B0604030504040204" pitchFamily="50" charset="-128"/>
              </a:rPr>
              <a:t>することができます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69E08A0E-B1A5-41BE-BF06-807511498860}"/>
              </a:ext>
            </a:extLst>
          </p:cNvPr>
          <p:cNvSpPr txBox="1">
            <a:spLocks/>
          </p:cNvSpPr>
          <p:nvPr/>
        </p:nvSpPr>
        <p:spPr>
          <a:xfrm>
            <a:off x="0" y="151644"/>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mj-ea"/>
              <a:buAutoNum type="circleNumDbPlain" startAt="3"/>
            </a:pPr>
            <a:r>
              <a:rPr lang="ja-JP" altLang="en-US" sz="2400" dirty="0">
                <a:latin typeface="メイリオ" panose="020B0604030504040204" pitchFamily="50" charset="-128"/>
                <a:ea typeface="メイリオ" panose="020B0604030504040204" pitchFamily="50" charset="-128"/>
              </a:rPr>
              <a:t>臨床現場を離れた学習</a:t>
            </a:r>
          </a:p>
        </p:txBody>
      </p:sp>
      <p:sp>
        <p:nvSpPr>
          <p:cNvPr id="8" name="タイトル 1">
            <a:extLst>
              <a:ext uri="{FF2B5EF4-FFF2-40B4-BE49-F238E27FC236}">
                <a16:creationId xmlns:a16="http://schemas.microsoft.com/office/drawing/2014/main" id="{4913524A-4476-4884-A55D-FABEC298B83A}"/>
              </a:ext>
            </a:extLst>
          </p:cNvPr>
          <p:cNvSpPr txBox="1">
            <a:spLocks/>
          </p:cNvSpPr>
          <p:nvPr/>
        </p:nvSpPr>
        <p:spPr>
          <a:xfrm>
            <a:off x="0" y="3520608"/>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mj-ea"/>
              <a:buAutoNum type="circleNumDbPlain" startAt="4"/>
            </a:pPr>
            <a:r>
              <a:rPr lang="ja-JP" altLang="en-US" sz="2400" dirty="0">
                <a:latin typeface="メイリオ" panose="020B0604030504040204" pitchFamily="50" charset="-128"/>
                <a:ea typeface="メイリオ" panose="020B0604030504040204" pitchFamily="50" charset="-128"/>
              </a:rPr>
              <a:t>自己学習</a:t>
            </a:r>
          </a:p>
        </p:txBody>
      </p:sp>
    </p:spTree>
    <p:extLst>
      <p:ext uri="{BB962C8B-B14F-4D97-AF65-F5344CB8AC3E}">
        <p14:creationId xmlns:p14="http://schemas.microsoft.com/office/powerpoint/2010/main" val="64979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6841047-C9E5-4F5D-AFF5-84B96C403341}"/>
              </a:ext>
            </a:extLst>
          </p:cNvPr>
          <p:cNvGrpSpPr/>
          <p:nvPr/>
        </p:nvGrpSpPr>
        <p:grpSpPr>
          <a:xfrm>
            <a:off x="4380446" y="1669300"/>
            <a:ext cx="4518179" cy="4653478"/>
            <a:chOff x="4380446" y="1669300"/>
            <a:chExt cx="4518179" cy="4653478"/>
          </a:xfrm>
        </p:grpSpPr>
        <p:grpSp>
          <p:nvGrpSpPr>
            <p:cNvPr id="20" name="グループ化 19">
              <a:extLst>
                <a:ext uri="{FF2B5EF4-FFF2-40B4-BE49-F238E27FC236}">
                  <a16:creationId xmlns:a16="http://schemas.microsoft.com/office/drawing/2014/main" id="{E1ED34EB-7F83-45AA-A0CA-DC80AD6592C6}"/>
                </a:ext>
              </a:extLst>
            </p:cNvPr>
            <p:cNvGrpSpPr/>
            <p:nvPr/>
          </p:nvGrpSpPr>
          <p:grpSpPr>
            <a:xfrm>
              <a:off x="4380446" y="1669300"/>
              <a:ext cx="4518179" cy="4653478"/>
              <a:chOff x="361177" y="1408908"/>
              <a:chExt cx="4655991" cy="5071009"/>
            </a:xfrm>
          </p:grpSpPr>
          <p:pic>
            <p:nvPicPr>
              <p:cNvPr id="26" name="図 25">
                <a:extLst>
                  <a:ext uri="{FF2B5EF4-FFF2-40B4-BE49-F238E27FC236}">
                    <a16:creationId xmlns:a16="http://schemas.microsoft.com/office/drawing/2014/main" id="{EB1B3EC8-6B64-4690-87BE-A6C4DF97EC03}"/>
                  </a:ext>
                </a:extLst>
              </p:cNvPr>
              <p:cNvPicPr>
                <a:picLocks noChangeAspect="1"/>
              </p:cNvPicPr>
              <p:nvPr/>
            </p:nvPicPr>
            <p:blipFill rotWithShape="1">
              <a:blip r:embed="rId3"/>
              <a:srcRect l="32144" t="16216" r="30887" b="12201"/>
              <a:stretch/>
            </p:blipFill>
            <p:spPr>
              <a:xfrm>
                <a:off x="361177" y="1408908"/>
                <a:ext cx="4655991" cy="5071009"/>
              </a:xfrm>
              <a:prstGeom prst="rect">
                <a:avLst/>
              </a:prstGeom>
            </p:spPr>
          </p:pic>
          <p:sp>
            <p:nvSpPr>
              <p:cNvPr id="27" name="楕円 26">
                <a:extLst>
                  <a:ext uri="{FF2B5EF4-FFF2-40B4-BE49-F238E27FC236}">
                    <a16:creationId xmlns:a16="http://schemas.microsoft.com/office/drawing/2014/main" id="{AF1F8566-0513-412A-8C27-B26C34BF5303}"/>
                  </a:ext>
                </a:extLst>
              </p:cNvPr>
              <p:cNvSpPr/>
              <p:nvPr/>
            </p:nvSpPr>
            <p:spPr>
              <a:xfrm>
                <a:off x="2310221" y="3847927"/>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8" name="楕円 27">
                <a:extLst>
                  <a:ext uri="{FF2B5EF4-FFF2-40B4-BE49-F238E27FC236}">
                    <a16:creationId xmlns:a16="http://schemas.microsoft.com/office/drawing/2014/main" id="{31DBB5D8-C7E9-45CD-A44E-92FBF3F0A1E3}"/>
                  </a:ext>
                </a:extLst>
              </p:cNvPr>
              <p:cNvSpPr/>
              <p:nvPr/>
            </p:nvSpPr>
            <p:spPr>
              <a:xfrm>
                <a:off x="2874571" y="2524392"/>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楕円 28">
                <a:extLst>
                  <a:ext uri="{FF2B5EF4-FFF2-40B4-BE49-F238E27FC236}">
                    <a16:creationId xmlns:a16="http://schemas.microsoft.com/office/drawing/2014/main" id="{FD6CF911-0EBA-4EA1-92E8-742AA70743C2}"/>
                  </a:ext>
                </a:extLst>
              </p:cNvPr>
              <p:cNvSpPr/>
              <p:nvPr/>
            </p:nvSpPr>
            <p:spPr>
              <a:xfrm>
                <a:off x="2810569" y="6035587"/>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楕円 29">
                <a:extLst>
                  <a:ext uri="{FF2B5EF4-FFF2-40B4-BE49-F238E27FC236}">
                    <a16:creationId xmlns:a16="http://schemas.microsoft.com/office/drawing/2014/main" id="{18499D08-63C8-4D64-8F97-FBC1494D6ED1}"/>
                  </a:ext>
                </a:extLst>
              </p:cNvPr>
              <p:cNvSpPr/>
              <p:nvPr/>
            </p:nvSpPr>
            <p:spPr>
              <a:xfrm>
                <a:off x="1973680" y="4537756"/>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楕円 30">
                <a:extLst>
                  <a:ext uri="{FF2B5EF4-FFF2-40B4-BE49-F238E27FC236}">
                    <a16:creationId xmlns:a16="http://schemas.microsoft.com/office/drawing/2014/main" id="{E5A3ED39-EDFC-42C6-84BD-08413BA112A9}"/>
                  </a:ext>
                </a:extLst>
              </p:cNvPr>
              <p:cNvSpPr/>
              <p:nvPr/>
            </p:nvSpPr>
            <p:spPr>
              <a:xfrm>
                <a:off x="2147921" y="4537756"/>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楕円 31">
                <a:extLst>
                  <a:ext uri="{FF2B5EF4-FFF2-40B4-BE49-F238E27FC236}">
                    <a16:creationId xmlns:a16="http://schemas.microsoft.com/office/drawing/2014/main" id="{0563EB4B-7CA0-45EE-8C08-880BB4A3C38A}"/>
                  </a:ext>
                </a:extLst>
              </p:cNvPr>
              <p:cNvSpPr/>
              <p:nvPr/>
            </p:nvSpPr>
            <p:spPr>
              <a:xfrm>
                <a:off x="3889908" y="3812182"/>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楕円 32">
                <a:extLst>
                  <a:ext uri="{FF2B5EF4-FFF2-40B4-BE49-F238E27FC236}">
                    <a16:creationId xmlns:a16="http://schemas.microsoft.com/office/drawing/2014/main" id="{9D799989-F649-4EC6-920E-EFECC7351DDD}"/>
                  </a:ext>
                </a:extLst>
              </p:cNvPr>
              <p:cNvSpPr/>
              <p:nvPr/>
            </p:nvSpPr>
            <p:spPr>
              <a:xfrm>
                <a:off x="1841413" y="3556448"/>
                <a:ext cx="128003" cy="10692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21" name="星: 5 pt 20">
              <a:extLst>
                <a:ext uri="{FF2B5EF4-FFF2-40B4-BE49-F238E27FC236}">
                  <a16:creationId xmlns:a16="http://schemas.microsoft.com/office/drawing/2014/main" id="{55B6A586-CB57-42FE-89D5-B444979D7ED8}"/>
                </a:ext>
              </a:extLst>
            </p:cNvPr>
            <p:cNvSpPr/>
            <p:nvPr/>
          </p:nvSpPr>
          <p:spPr>
            <a:xfrm>
              <a:off x="5579500" y="3944466"/>
              <a:ext cx="299475" cy="2832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22" name="楕円 21">
              <a:extLst>
                <a:ext uri="{FF2B5EF4-FFF2-40B4-BE49-F238E27FC236}">
                  <a16:creationId xmlns:a16="http://schemas.microsoft.com/office/drawing/2014/main" id="{BE9C8ECF-8253-4B62-86F9-2A8359068033}"/>
                </a:ext>
              </a:extLst>
            </p:cNvPr>
            <p:cNvSpPr/>
            <p:nvPr/>
          </p:nvSpPr>
          <p:spPr>
            <a:xfrm>
              <a:off x="5700125" y="4139654"/>
              <a:ext cx="124214" cy="981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楕円 22">
              <a:extLst>
                <a:ext uri="{FF2B5EF4-FFF2-40B4-BE49-F238E27FC236}">
                  <a16:creationId xmlns:a16="http://schemas.microsoft.com/office/drawing/2014/main" id="{7AE9D201-254A-41A4-8D38-6224D6906111}"/>
                </a:ext>
              </a:extLst>
            </p:cNvPr>
            <p:cNvSpPr/>
            <p:nvPr/>
          </p:nvSpPr>
          <p:spPr>
            <a:xfrm>
              <a:off x="5322046" y="4139654"/>
              <a:ext cx="124214" cy="981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8D908E2D-11A6-416F-BB8A-BED62550077F}"/>
                </a:ext>
              </a:extLst>
            </p:cNvPr>
            <p:cNvSpPr/>
            <p:nvPr/>
          </p:nvSpPr>
          <p:spPr>
            <a:xfrm>
              <a:off x="5542916" y="4023981"/>
              <a:ext cx="124214" cy="981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5" name="楕円 24">
              <a:extLst>
                <a:ext uri="{FF2B5EF4-FFF2-40B4-BE49-F238E27FC236}">
                  <a16:creationId xmlns:a16="http://schemas.microsoft.com/office/drawing/2014/main" id="{3BAE7AEA-7274-4BAD-96C8-674D492CB770}"/>
                </a:ext>
              </a:extLst>
            </p:cNvPr>
            <p:cNvSpPr/>
            <p:nvPr/>
          </p:nvSpPr>
          <p:spPr>
            <a:xfrm>
              <a:off x="5605023" y="4018965"/>
              <a:ext cx="124214" cy="981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ED666EA0-4623-40C9-915D-E23AD32844C1}"/>
              </a:ext>
            </a:extLst>
          </p:cNvPr>
          <p:cNvSpPr/>
          <p:nvPr/>
        </p:nvSpPr>
        <p:spPr>
          <a:xfrm>
            <a:off x="4415573" y="3722684"/>
            <a:ext cx="1470771" cy="246221"/>
          </a:xfrm>
          <a:prstGeom prst="rect">
            <a:avLst/>
          </a:prstGeom>
        </p:spPr>
        <p:txBody>
          <a:bodyPr wrap="square">
            <a:spAutoFit/>
          </a:bodyPr>
          <a:lstStyle/>
          <a:p>
            <a:r>
              <a:rPr lang="ja-JP" altLang="ja-JP" sz="1000" dirty="0">
                <a:highlight>
                  <a:srgbClr val="FFFF00"/>
                </a:highlight>
                <a:latin typeface="メイリオ" panose="020B0604030504040204" pitchFamily="50" charset="-128"/>
                <a:ea typeface="メイリオ" panose="020B0604030504040204" pitchFamily="50" charset="-128"/>
              </a:rPr>
              <a:t>広島赤十字・原爆病院</a:t>
            </a:r>
            <a:endParaRPr lang="en-US" altLang="ja-JP" sz="1000" dirty="0">
              <a:highlight>
                <a:srgbClr val="FFFF00"/>
              </a:highligh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CD1E5A6B-DB67-4212-8D68-20CFFFDE0B2E}"/>
              </a:ext>
            </a:extLst>
          </p:cNvPr>
          <p:cNvSpPr/>
          <p:nvPr/>
        </p:nvSpPr>
        <p:spPr>
          <a:xfrm>
            <a:off x="6829277" y="5782055"/>
            <a:ext cx="1377208" cy="246221"/>
          </a:xfrm>
          <a:prstGeom prst="rect">
            <a:avLst/>
          </a:prstGeom>
        </p:spPr>
        <p:txBody>
          <a:bodyPr wrap="square">
            <a:spAutoFit/>
          </a:bodyPr>
          <a:lstStyle/>
          <a:p>
            <a:r>
              <a:rPr lang="ja-JP" altLang="ja-JP" sz="1000" dirty="0">
                <a:solidFill>
                  <a:srgbClr val="FF0000"/>
                </a:solidFill>
                <a:highlight>
                  <a:srgbClr val="FFFF00"/>
                </a:highlight>
                <a:latin typeface="メイリオ" panose="020B0604030504040204" pitchFamily="50" charset="-128"/>
                <a:ea typeface="メイリオ" panose="020B0604030504040204" pitchFamily="50" charset="-128"/>
              </a:rPr>
              <a:t>四国がんセンター</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AF33EE6D-ADEF-4663-9021-D7175F8C9120}"/>
              </a:ext>
            </a:extLst>
          </p:cNvPr>
          <p:cNvSpPr/>
          <p:nvPr/>
        </p:nvSpPr>
        <p:spPr>
          <a:xfrm>
            <a:off x="7225052" y="3635254"/>
            <a:ext cx="1093286" cy="246221"/>
          </a:xfrm>
          <a:prstGeom prst="rect">
            <a:avLst/>
          </a:prstGeom>
        </p:spPr>
        <p:txBody>
          <a:bodyPr wrap="square">
            <a:spAutoFit/>
          </a:bodyPr>
          <a:lstStyle/>
          <a:p>
            <a:r>
              <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rPr>
              <a:t>JA</a:t>
            </a:r>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尾道総合病院</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CA599F11-7C29-4DBD-B390-F16DAE551D9E}"/>
              </a:ext>
            </a:extLst>
          </p:cNvPr>
          <p:cNvSpPr/>
          <p:nvPr/>
        </p:nvSpPr>
        <p:spPr>
          <a:xfrm>
            <a:off x="4466525" y="4255630"/>
            <a:ext cx="1101501" cy="246221"/>
          </a:xfrm>
          <a:prstGeom prst="rect">
            <a:avLst/>
          </a:prstGeom>
        </p:spPr>
        <p:txBody>
          <a:bodyPr wrap="square">
            <a:spAutoFit/>
          </a:bodyPr>
          <a:lstStyle/>
          <a:p>
            <a:r>
              <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rPr>
              <a:t>JA</a:t>
            </a:r>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広島総合病院</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E8607185-025F-4F92-86D9-086CD34E23CF}"/>
              </a:ext>
            </a:extLst>
          </p:cNvPr>
          <p:cNvSpPr/>
          <p:nvPr/>
        </p:nvSpPr>
        <p:spPr>
          <a:xfrm>
            <a:off x="6881553" y="2739247"/>
            <a:ext cx="1473070" cy="246221"/>
          </a:xfrm>
          <a:prstGeom prst="rect">
            <a:avLst/>
          </a:prstGeom>
        </p:spPr>
        <p:txBody>
          <a:bodyPr wrap="square">
            <a:spAutoFit/>
          </a:bodyPr>
          <a:lstStyle/>
          <a:p>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市立</a:t>
            </a:r>
            <a:r>
              <a:rPr lang="ja-JP" altLang="ja-JP" sz="1000" dirty="0">
                <a:solidFill>
                  <a:srgbClr val="FF0000"/>
                </a:solidFill>
                <a:highlight>
                  <a:srgbClr val="FFFF00"/>
                </a:highlight>
                <a:latin typeface="メイリオ" panose="020B0604030504040204" pitchFamily="50" charset="-128"/>
                <a:ea typeface="メイリオ" panose="020B0604030504040204" pitchFamily="50" charset="-128"/>
              </a:rPr>
              <a:t>三次中央病院</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828A554D-4E66-4FB6-A64F-0F8C9DA7C64F}"/>
              </a:ext>
            </a:extLst>
          </p:cNvPr>
          <p:cNvSpPr/>
          <p:nvPr/>
        </p:nvSpPr>
        <p:spPr>
          <a:xfrm>
            <a:off x="5979745" y="3671092"/>
            <a:ext cx="1377209" cy="246221"/>
          </a:xfrm>
          <a:prstGeom prst="rect">
            <a:avLst/>
          </a:prstGeom>
        </p:spPr>
        <p:txBody>
          <a:bodyPr wrap="square">
            <a:spAutoFit/>
          </a:bodyPr>
          <a:lstStyle/>
          <a:p>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東広島医療センター</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37AA00FB-F36B-4A26-9FAA-B486A4675B32}"/>
              </a:ext>
            </a:extLst>
          </p:cNvPr>
          <p:cNvSpPr/>
          <p:nvPr/>
        </p:nvSpPr>
        <p:spPr>
          <a:xfrm>
            <a:off x="6172011" y="4494171"/>
            <a:ext cx="969072" cy="246221"/>
          </a:xfrm>
          <a:prstGeom prst="rect">
            <a:avLst/>
          </a:prstGeom>
        </p:spPr>
        <p:txBody>
          <a:bodyPr wrap="square">
            <a:spAutoFit/>
          </a:bodyPr>
          <a:lstStyle/>
          <a:p>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中国労災</a:t>
            </a:r>
            <a:r>
              <a:rPr lang="ja-JP" altLang="ja-JP" sz="1000" dirty="0">
                <a:solidFill>
                  <a:srgbClr val="FF0000"/>
                </a:solidFill>
                <a:highlight>
                  <a:srgbClr val="FFFF00"/>
                </a:highlight>
                <a:latin typeface="メイリオ" panose="020B0604030504040204" pitchFamily="50" charset="-128"/>
                <a:ea typeface="メイリオ" panose="020B0604030504040204" pitchFamily="50" charset="-128"/>
              </a:rPr>
              <a:t>病院</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D9DC5F61-FA92-4A0B-B037-9A1AB34741E5}"/>
              </a:ext>
            </a:extLst>
          </p:cNvPr>
          <p:cNvSpPr/>
          <p:nvPr/>
        </p:nvSpPr>
        <p:spPr>
          <a:xfrm>
            <a:off x="5086187" y="4649051"/>
            <a:ext cx="1091451" cy="246221"/>
          </a:xfrm>
          <a:prstGeom prst="rect">
            <a:avLst/>
          </a:prstGeom>
        </p:spPr>
        <p:txBody>
          <a:bodyPr wrap="square">
            <a:spAutoFit/>
          </a:bodyPr>
          <a:lstStyle/>
          <a:p>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呉医療センター</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9334EEF-E924-41FB-93A1-703CFF774AF4}"/>
              </a:ext>
            </a:extLst>
          </p:cNvPr>
          <p:cNvSpPr/>
          <p:nvPr/>
        </p:nvSpPr>
        <p:spPr>
          <a:xfrm>
            <a:off x="5548579" y="3412223"/>
            <a:ext cx="1054349" cy="246221"/>
          </a:xfrm>
          <a:prstGeom prst="rect">
            <a:avLst/>
          </a:prstGeom>
        </p:spPr>
        <p:txBody>
          <a:bodyPr wrap="square">
            <a:spAutoFit/>
          </a:bodyPr>
          <a:lstStyle/>
          <a:p>
            <a:r>
              <a:rPr lang="ja-JP" altLang="en-US" sz="1000" dirty="0">
                <a:highlight>
                  <a:srgbClr val="FFFF00"/>
                </a:highlight>
                <a:latin typeface="メイリオ" panose="020B0604030504040204" pitchFamily="50" charset="-128"/>
                <a:ea typeface="メイリオ" panose="020B0604030504040204" pitchFamily="50" charset="-128"/>
              </a:rPr>
              <a:t>安佐市民</a:t>
            </a:r>
            <a:r>
              <a:rPr lang="ja-JP" altLang="ja-JP" sz="1000" dirty="0">
                <a:highlight>
                  <a:srgbClr val="FFFF00"/>
                </a:highlight>
                <a:latin typeface="メイリオ" panose="020B0604030504040204" pitchFamily="50" charset="-128"/>
                <a:ea typeface="メイリオ" panose="020B0604030504040204" pitchFamily="50" charset="-128"/>
              </a:rPr>
              <a:t>病院</a:t>
            </a:r>
            <a:endParaRPr lang="en-US" altLang="ja-JP" sz="1000" dirty="0">
              <a:highlight>
                <a:srgbClr val="FFFF00"/>
              </a:highlight>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5C238A-6771-4FB2-B38A-3A3EDD1AA824}"/>
              </a:ext>
            </a:extLst>
          </p:cNvPr>
          <p:cNvSpPr/>
          <p:nvPr/>
        </p:nvSpPr>
        <p:spPr>
          <a:xfrm>
            <a:off x="5774928" y="4036064"/>
            <a:ext cx="1054349" cy="246221"/>
          </a:xfrm>
          <a:prstGeom prst="rect">
            <a:avLst/>
          </a:prstGeom>
        </p:spPr>
        <p:txBody>
          <a:bodyPr wrap="square">
            <a:spAutoFit/>
          </a:bodyPr>
          <a:lstStyle/>
          <a:p>
            <a:r>
              <a:rPr lang="ja-JP" altLang="en-US" sz="1000" dirty="0">
                <a:highlight>
                  <a:srgbClr val="FFFF00"/>
                </a:highlight>
                <a:latin typeface="メイリオ" panose="020B0604030504040204" pitchFamily="50" charset="-128"/>
                <a:ea typeface="メイリオ" panose="020B0604030504040204" pitchFamily="50" charset="-128"/>
              </a:rPr>
              <a:t>広島大学</a:t>
            </a:r>
            <a:r>
              <a:rPr lang="ja-JP" altLang="ja-JP" sz="1000" dirty="0">
                <a:highlight>
                  <a:srgbClr val="FFFF00"/>
                </a:highlight>
                <a:latin typeface="メイリオ" panose="020B0604030504040204" pitchFamily="50" charset="-128"/>
                <a:ea typeface="メイリオ" panose="020B0604030504040204" pitchFamily="50" charset="-128"/>
              </a:rPr>
              <a:t>病院</a:t>
            </a:r>
            <a:endParaRPr lang="en-US" altLang="ja-JP" sz="1000" dirty="0">
              <a:highlight>
                <a:srgbClr val="FFFF00"/>
              </a:highlight>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57B76D9B-3168-4203-86D5-2C3606708ECD}"/>
              </a:ext>
            </a:extLst>
          </p:cNvPr>
          <p:cNvSpPr/>
          <p:nvPr/>
        </p:nvSpPr>
        <p:spPr>
          <a:xfrm>
            <a:off x="5502933" y="4257438"/>
            <a:ext cx="1054348" cy="246221"/>
          </a:xfrm>
          <a:prstGeom prst="rect">
            <a:avLst/>
          </a:prstGeom>
        </p:spPr>
        <p:txBody>
          <a:bodyPr wrap="square">
            <a:spAutoFit/>
          </a:bodyPr>
          <a:lstStyle/>
          <a:p>
            <a:r>
              <a:rPr lang="ja-JP" altLang="en-US" sz="1000" dirty="0">
                <a:highlight>
                  <a:srgbClr val="FFFF00"/>
                </a:highlight>
                <a:latin typeface="メイリオ" panose="020B0604030504040204" pitchFamily="50" charset="-128"/>
                <a:ea typeface="メイリオ" panose="020B0604030504040204" pitchFamily="50" charset="-128"/>
              </a:rPr>
              <a:t>県立広島</a:t>
            </a:r>
            <a:r>
              <a:rPr lang="ja-JP" altLang="ja-JP" sz="1000" dirty="0">
                <a:highlight>
                  <a:srgbClr val="FFFF00"/>
                </a:highlight>
                <a:latin typeface="メイリオ" panose="020B0604030504040204" pitchFamily="50" charset="-128"/>
                <a:ea typeface="メイリオ" panose="020B0604030504040204" pitchFamily="50" charset="-128"/>
              </a:rPr>
              <a:t>病院</a:t>
            </a:r>
            <a:endParaRPr lang="en-US" altLang="ja-JP" sz="1000" dirty="0">
              <a:highlight>
                <a:srgbClr val="FFFF00"/>
              </a:highlight>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11F11B05-B060-476C-BC11-8BA8B3B40C02}"/>
              </a:ext>
            </a:extLst>
          </p:cNvPr>
          <p:cNvSpPr/>
          <p:nvPr/>
        </p:nvSpPr>
        <p:spPr>
          <a:xfrm>
            <a:off x="4633751" y="3919791"/>
            <a:ext cx="1091451" cy="246221"/>
          </a:xfrm>
          <a:prstGeom prst="rect">
            <a:avLst/>
          </a:prstGeom>
        </p:spPr>
        <p:txBody>
          <a:bodyPr wrap="square">
            <a:spAutoFit/>
          </a:bodyPr>
          <a:lstStyle/>
          <a:p>
            <a:r>
              <a:rPr lang="ja-JP" altLang="en-US" sz="1000" dirty="0">
                <a:highlight>
                  <a:srgbClr val="FFFF00"/>
                </a:highlight>
                <a:latin typeface="メイリオ" panose="020B0604030504040204" pitchFamily="50" charset="-128"/>
                <a:ea typeface="メイリオ" panose="020B0604030504040204" pitchFamily="50" charset="-128"/>
              </a:rPr>
              <a:t>土谷総業</a:t>
            </a:r>
            <a:r>
              <a:rPr lang="ja-JP" altLang="ja-JP" sz="1000" dirty="0">
                <a:highlight>
                  <a:srgbClr val="FFFF00"/>
                </a:highlight>
                <a:latin typeface="メイリオ" panose="020B0604030504040204" pitchFamily="50" charset="-128"/>
                <a:ea typeface="メイリオ" panose="020B0604030504040204" pitchFamily="50" charset="-128"/>
              </a:rPr>
              <a:t>病院</a:t>
            </a:r>
            <a:endParaRPr lang="en-US" altLang="ja-JP" sz="1000" dirty="0">
              <a:highlight>
                <a:srgbClr val="FFFF00"/>
              </a:highlight>
              <a:latin typeface="メイリオ" panose="020B0604030504040204" pitchFamily="50" charset="-128"/>
              <a:ea typeface="メイリオ" panose="020B0604030504040204" pitchFamily="50" charset="-128"/>
            </a:endParaRPr>
          </a:p>
        </p:txBody>
      </p:sp>
      <p:sp>
        <p:nvSpPr>
          <p:cNvPr id="8" name="正方形/長方形 7"/>
          <p:cNvSpPr/>
          <p:nvPr/>
        </p:nvSpPr>
        <p:spPr>
          <a:xfrm>
            <a:off x="311560" y="922606"/>
            <a:ext cx="8484200" cy="3139321"/>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当プログラムの研修施設群の中で、地域医療を経験できる施設は、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連携 </a:t>
            </a:r>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施設のうち、以下の </a:t>
            </a:r>
            <a:r>
              <a:rPr lang="en-US" altLang="ja-JP" dirty="0">
                <a:latin typeface="メイリオ" panose="020B0604030504040204" pitchFamily="50" charset="-128"/>
                <a:ea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rPr>
              <a:t>施設です。</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ja-JP" altLang="en-US" dirty="0">
                <a:latin typeface="メイリオ" panose="020B0604030504040204" pitchFamily="50" charset="-128"/>
                <a:ea typeface="メイリオ" panose="020B0604030504040204" pitchFamily="50" charset="-128"/>
              </a:rPr>
              <a:t>市立</a:t>
            </a:r>
            <a:r>
              <a:rPr lang="ja-JP" altLang="ja-JP" dirty="0">
                <a:latin typeface="メイリオ" panose="020B0604030504040204" pitchFamily="50" charset="-128"/>
                <a:ea typeface="メイリオ" panose="020B0604030504040204" pitchFamily="50" charset="-128"/>
              </a:rPr>
              <a:t>三次中央病院</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en-US" altLang="ja-JP" dirty="0">
                <a:latin typeface="メイリオ" panose="020B0604030504040204" pitchFamily="50" charset="-128"/>
                <a:ea typeface="メイリオ" panose="020B0604030504040204" pitchFamily="50" charset="-128"/>
              </a:rPr>
              <a:t>JA</a:t>
            </a:r>
            <a:r>
              <a:rPr lang="ja-JP" altLang="ja-JP" dirty="0">
                <a:latin typeface="メイリオ" panose="020B0604030504040204" pitchFamily="50" charset="-128"/>
                <a:ea typeface="メイリオ" panose="020B0604030504040204" pitchFamily="50" charset="-128"/>
              </a:rPr>
              <a:t>尾道総合病院</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ja-JP" altLang="ja-JP" dirty="0">
                <a:latin typeface="メイリオ" panose="020B0604030504040204" pitchFamily="50" charset="-128"/>
                <a:ea typeface="メイリオ" panose="020B0604030504040204" pitchFamily="50" charset="-128"/>
              </a:rPr>
              <a:t>呉医療センター</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ja-JP" altLang="ja-JP" dirty="0">
                <a:latin typeface="メイリオ" panose="020B0604030504040204" pitchFamily="50" charset="-128"/>
                <a:ea typeface="メイリオ" panose="020B0604030504040204" pitchFamily="50" charset="-128"/>
              </a:rPr>
              <a:t>中国労災病院</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ja-JP" altLang="ja-JP" dirty="0">
                <a:latin typeface="メイリオ" panose="020B0604030504040204" pitchFamily="50" charset="-128"/>
                <a:ea typeface="メイリオ" panose="020B0604030504040204" pitchFamily="50" charset="-128"/>
              </a:rPr>
              <a:t>四国がんセンター</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ja-JP" altLang="ja-JP" dirty="0">
                <a:latin typeface="メイリオ" panose="020B0604030504040204" pitchFamily="50" charset="-128"/>
                <a:ea typeface="メイリオ" panose="020B0604030504040204" pitchFamily="50" charset="-128"/>
              </a:rPr>
              <a:t>東広島医療センター</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en-US" altLang="ja-JP" dirty="0">
                <a:latin typeface="メイリオ" panose="020B0604030504040204" pitchFamily="50" charset="-128"/>
                <a:ea typeface="メイリオ" panose="020B0604030504040204" pitchFamily="50" charset="-128"/>
              </a:rPr>
              <a:t>JA</a:t>
            </a:r>
            <a:r>
              <a:rPr lang="ja-JP" altLang="ja-JP" dirty="0">
                <a:latin typeface="メイリオ" panose="020B0604030504040204" pitchFamily="50" charset="-128"/>
                <a:ea typeface="メイリオ" panose="020B0604030504040204" pitchFamily="50" charset="-128"/>
              </a:rPr>
              <a:t>広島総合病院</a:t>
            </a:r>
            <a:endParaRPr lang="en-US" altLang="ja-JP" dirty="0">
              <a:latin typeface="メイリオ" panose="020B0604030504040204" pitchFamily="50" charset="-128"/>
              <a:ea typeface="メイリオ" panose="020B0604030504040204" pitchFamily="50" charset="-128"/>
            </a:endParaRPr>
          </a:p>
          <a:p>
            <a:pPr marL="742950" lvl="1" indent="-285750">
              <a:buFont typeface="Wingdings" panose="05000000000000000000" pitchFamily="2" charset="2"/>
              <a:buChar char="u"/>
            </a:pPr>
            <a:r>
              <a:rPr lang="ja-JP" altLang="en-US" dirty="0">
                <a:latin typeface="メイリオ" panose="020B0604030504040204" pitchFamily="50" charset="-128"/>
                <a:ea typeface="メイリオ" panose="020B0604030504040204" pitchFamily="50" charset="-128"/>
              </a:rPr>
              <a:t>庄原赤十字病院</a:t>
            </a:r>
            <a:endParaRPr lang="en-US" altLang="ja-JP" dirty="0">
              <a:latin typeface="メイリオ" panose="020B0604030504040204" pitchFamily="50" charset="-128"/>
              <a:ea typeface="メイリオ" panose="020B0604030504040204" pitchFamily="50" charset="-128"/>
            </a:endParaRPr>
          </a:p>
        </p:txBody>
      </p:sp>
      <p:sp>
        <p:nvSpPr>
          <p:cNvPr id="9" name="タイトル 1"/>
          <p:cNvSpPr>
            <a:spLocks noGrp="1"/>
          </p:cNvSpPr>
          <p:nvPr>
            <p:ph type="title"/>
          </p:nvPr>
        </p:nvSpPr>
        <p:spPr>
          <a:xfrm>
            <a:off x="0" y="143394"/>
            <a:ext cx="9144000" cy="612000"/>
          </a:xfrm>
          <a:solidFill>
            <a:schemeClr val="tx2"/>
          </a:solidFill>
          <a:ln>
            <a:solidFill>
              <a:schemeClr val="tx1"/>
            </a:solidFill>
          </a:ln>
        </p:spPr>
        <p:txBody>
          <a:bodyPr>
            <a:normAutofit/>
          </a:bodyPr>
          <a:lstStyle/>
          <a:p>
            <a:pPr marL="514350" indent="-514350">
              <a:buFont typeface="+mj-lt"/>
              <a:buAutoNum type="arabicPeriod" startAt="5"/>
            </a:pPr>
            <a:r>
              <a:rPr lang="ja-JP" altLang="en-US" sz="2800" b="0" i="0" dirty="0">
                <a:solidFill>
                  <a:schemeClr val="bg1"/>
                </a:solidFill>
                <a:latin typeface="メイリオ" panose="020B0604030504040204" pitchFamily="50" charset="-128"/>
                <a:ea typeface="メイリオ" panose="020B0604030504040204" pitchFamily="50" charset="-128"/>
                <a:cs typeface="ヒラギノ角ゴ ProN"/>
              </a:rPr>
              <a:t>地域医療に関する研修計画</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EB1BE380-64F2-419D-BD29-F53817562487}"/>
              </a:ext>
            </a:extLst>
          </p:cNvPr>
          <p:cNvSpPr/>
          <p:nvPr/>
        </p:nvSpPr>
        <p:spPr>
          <a:xfrm>
            <a:off x="314133" y="4321836"/>
            <a:ext cx="3840695" cy="1815882"/>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当プログラムの専攻医は、これらの</a:t>
            </a:r>
            <a:r>
              <a:rPr lang="ja-JP" altLang="ja-JP" sz="1400" dirty="0">
                <a:latin typeface="メイリオ" panose="020B0604030504040204" pitchFamily="50" charset="-128"/>
                <a:ea typeface="メイリオ" panose="020B0604030504040204" pitchFamily="50" charset="-128"/>
              </a:rPr>
              <a:t>病院</a:t>
            </a:r>
            <a:r>
              <a:rPr lang="ja-JP" altLang="en-US" sz="1400" dirty="0">
                <a:latin typeface="メイリオ" panose="020B0604030504040204" pitchFamily="50" charset="-128"/>
                <a:ea typeface="メイリオ" panose="020B0604030504040204" pitchFamily="50" charset="-128"/>
              </a:rPr>
              <a:t>のいずれかで少なくとも１か月以上の研修を行い、</a:t>
            </a:r>
            <a:r>
              <a:rPr lang="ja-JP" altLang="ja-JP" sz="1400" dirty="0">
                <a:latin typeface="メイリオ" panose="020B0604030504040204" pitchFamily="50" charset="-128"/>
                <a:ea typeface="メイリオ" panose="020B0604030504040204" pitchFamily="50" charset="-128"/>
              </a:rPr>
              <a:t>外来診療、夜間当直、救急診療</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病診連携、病病連携</a:t>
            </a:r>
            <a:r>
              <a:rPr lang="ja-JP" altLang="en-US" sz="1400" dirty="0">
                <a:latin typeface="メイリオ" panose="020B0604030504040204" pitchFamily="50" charset="-128"/>
                <a:ea typeface="メイリオ" panose="020B0604030504040204" pitchFamily="50" charset="-128"/>
              </a:rPr>
              <a:t>などを通じて地域医療を経験します。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いずれの施設にも指導医が在籍し、研修体制は整っています。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いずれも地域の中核的病院であり、症例数も豊富です。</a:t>
            </a:r>
            <a:endParaRPr lang="en-US" altLang="ja-JP" sz="1400" dirty="0">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83CC0FE7-7333-4C1B-AF60-1F726D21DF8F}"/>
              </a:ext>
            </a:extLst>
          </p:cNvPr>
          <p:cNvSpPr/>
          <p:nvPr/>
        </p:nvSpPr>
        <p:spPr>
          <a:xfrm>
            <a:off x="7468229" y="2497310"/>
            <a:ext cx="1101501" cy="246221"/>
          </a:xfrm>
          <a:prstGeom prst="rect">
            <a:avLst/>
          </a:prstGeom>
        </p:spPr>
        <p:txBody>
          <a:bodyPr wrap="square">
            <a:spAutoFit/>
          </a:bodyPr>
          <a:lstStyle/>
          <a:p>
            <a:r>
              <a:rPr lang="ja-JP" altLang="en-US" sz="1000" dirty="0">
                <a:solidFill>
                  <a:srgbClr val="FF0000"/>
                </a:solidFill>
                <a:highlight>
                  <a:srgbClr val="FFFF00"/>
                </a:highlight>
                <a:latin typeface="メイリオ" panose="020B0604030504040204" pitchFamily="50" charset="-128"/>
                <a:ea typeface="メイリオ" panose="020B0604030504040204" pitchFamily="50" charset="-128"/>
              </a:rPr>
              <a:t>庄原赤十字病院</a:t>
            </a:r>
            <a:endParaRPr lang="en-US" altLang="ja-JP" sz="1000" dirty="0">
              <a:solidFill>
                <a:srgbClr val="FF0000"/>
              </a:solidFill>
              <a:highlight>
                <a:srgbClr val="FFFF00"/>
              </a:highlight>
              <a:latin typeface="メイリオ" panose="020B0604030504040204" pitchFamily="50" charset="-128"/>
              <a:ea typeface="メイリオ" panose="020B0604030504040204" pitchFamily="50" charset="-128"/>
            </a:endParaRPr>
          </a:p>
        </p:txBody>
      </p:sp>
      <p:sp>
        <p:nvSpPr>
          <p:cNvPr id="36" name="楕円 35">
            <a:extLst>
              <a:ext uri="{FF2B5EF4-FFF2-40B4-BE49-F238E27FC236}">
                <a16:creationId xmlns:a16="http://schemas.microsoft.com/office/drawing/2014/main" id="{9C481C73-32F5-4CBD-BB99-347A65402C2C}"/>
              </a:ext>
            </a:extLst>
          </p:cNvPr>
          <p:cNvSpPr/>
          <p:nvPr/>
        </p:nvSpPr>
        <p:spPr>
          <a:xfrm>
            <a:off x="7371855" y="2567137"/>
            <a:ext cx="124214" cy="981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938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8160" y="1090362"/>
            <a:ext cx="8439196" cy="3631763"/>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研究マインドの育成は</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診療技能の向上に役立</a:t>
            </a:r>
            <a:r>
              <a:rPr lang="ja-JP" altLang="en-US" sz="1600" dirty="0">
                <a:latin typeface="メイリオ" panose="020B0604030504040204" pitchFamily="50" charset="-128"/>
                <a:ea typeface="メイリオ" panose="020B0604030504040204" pitchFamily="50" charset="-128"/>
              </a:rPr>
              <a:t>ちます。診療の中で生まれた疑問を研究に結びつけて公に発表するためには、日常的に標準医療を意識した診療を行い、かつその標準医療の限界を知っておくことが必須です。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広く認められる質の高い研究を行うためには、良い着眼点に加えて、正しいデータ解析が必要です。そして学会発表のためには、データの示し方、プレゼンの方法を習得する必要があります。さらに論文執筆にも一定のルールがあります。当プログラムにはそれを経験してきた指導医がたくさん在籍し、適切な指導を受けることができます。</a:t>
            </a:r>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当</a:t>
            </a:r>
            <a:r>
              <a:rPr lang="ja-JP" altLang="ja-JP" sz="1600" dirty="0">
                <a:latin typeface="メイリオ" panose="020B0604030504040204" pitchFamily="50" charset="-128"/>
                <a:ea typeface="メイリオ" panose="020B0604030504040204" pitchFamily="50" charset="-128"/>
              </a:rPr>
              <a:t>プログラムでは、英語論文に触れることが最新の専門知識を取得するために必須であると考えており、論文は可能であれば英文での発表を目指</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。原則として、基幹施設</a:t>
            </a:r>
            <a:r>
              <a:rPr lang="ja-JP" altLang="en-US" sz="1600" dirty="0">
                <a:latin typeface="メイリオ" panose="020B0604030504040204" pitchFamily="50" charset="-128"/>
                <a:ea typeface="メイリオ" panose="020B0604030504040204" pitchFamily="50" charset="-128"/>
              </a:rPr>
              <a:t>である広島</a:t>
            </a:r>
            <a:r>
              <a:rPr lang="ja-JP" altLang="ja-JP" sz="1600" dirty="0">
                <a:latin typeface="メイリオ" panose="020B0604030504040204" pitchFamily="50" charset="-128"/>
                <a:ea typeface="メイリオ" panose="020B0604030504040204" pitchFamily="50" charset="-128"/>
              </a:rPr>
              <a:t>大学病院において</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日本産科婦人科学会等</a:t>
            </a:r>
            <a:r>
              <a:rPr lang="ja-JP" altLang="en-US" sz="1600" dirty="0">
                <a:latin typeface="メイリオ" panose="020B0604030504040204" pitchFamily="50" charset="-128"/>
                <a:ea typeface="メイリオ" panose="020B0604030504040204" pitchFamily="50" charset="-128"/>
              </a:rPr>
              <a:t>の</a:t>
            </a:r>
            <a:r>
              <a:rPr lang="ja-JP" altLang="ja-JP" sz="1600" dirty="0">
                <a:latin typeface="メイリオ" panose="020B0604030504040204" pitchFamily="50" charset="-128"/>
                <a:ea typeface="メイリオ" panose="020B0604030504040204" pitchFamily="50" charset="-128"/>
              </a:rPr>
              <a:t>学会発表</a:t>
            </a:r>
            <a:r>
              <a:rPr lang="ja-JP" altLang="en-US" sz="1600" dirty="0">
                <a:latin typeface="メイリオ" panose="020B0604030504040204" pitchFamily="50" charset="-128"/>
                <a:ea typeface="メイリオ" panose="020B0604030504040204" pitchFamily="50" charset="-128"/>
              </a:rPr>
              <a:t>および</a:t>
            </a:r>
            <a:r>
              <a:rPr lang="ja-JP" altLang="ja-JP" sz="1600" dirty="0">
                <a:latin typeface="メイリオ" panose="020B0604030504040204" pitchFamily="50" charset="-128"/>
                <a:ea typeface="メイリオ" panose="020B0604030504040204" pitchFamily="50" charset="-128"/>
              </a:rPr>
              <a:t>論文執筆を目指し、</a:t>
            </a:r>
            <a:r>
              <a:rPr lang="ja-JP" altLang="en-US" sz="1600" dirty="0">
                <a:latin typeface="メイリオ" panose="020B0604030504040204" pitchFamily="50" charset="-128"/>
                <a:ea typeface="メイリオ" panose="020B0604030504040204" pitchFamily="50" charset="-128"/>
              </a:rPr>
              <a:t>さらに</a:t>
            </a:r>
            <a:r>
              <a:rPr lang="ja-JP" altLang="ja-JP" sz="1600" dirty="0">
                <a:latin typeface="メイリオ" panose="020B0604030504040204" pitchFamily="50" charset="-128"/>
                <a:ea typeface="メイリオ" panose="020B0604030504040204" pitchFamily="50" charset="-128"/>
              </a:rPr>
              <a:t>連携施設在籍中も積極的に学会発表</a:t>
            </a:r>
            <a:r>
              <a:rPr lang="ja-JP" altLang="en-US" sz="1600" dirty="0">
                <a:latin typeface="メイリオ" panose="020B0604030504040204" pitchFamily="50" charset="-128"/>
                <a:ea typeface="メイリオ" panose="020B0604030504040204" pitchFamily="50" charset="-128"/>
              </a:rPr>
              <a:t>および</a:t>
            </a:r>
            <a:r>
              <a:rPr lang="ja-JP" altLang="ja-JP" sz="1600" dirty="0">
                <a:latin typeface="メイリオ" panose="020B0604030504040204" pitchFamily="50" charset="-128"/>
                <a:ea typeface="メイリオ" panose="020B0604030504040204" pitchFamily="50" charset="-128"/>
              </a:rPr>
              <a:t>論文執筆を目指</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p:txBody>
      </p:sp>
      <p:sp>
        <p:nvSpPr>
          <p:cNvPr id="11" name="タイトル 1"/>
          <p:cNvSpPr>
            <a:spLocks noGrp="1"/>
          </p:cNvSpPr>
          <p:nvPr>
            <p:ph type="title"/>
          </p:nvPr>
        </p:nvSpPr>
        <p:spPr>
          <a:xfrm>
            <a:off x="0" y="147365"/>
            <a:ext cx="9144000" cy="612000"/>
          </a:xfrm>
          <a:solidFill>
            <a:schemeClr val="tx2"/>
          </a:solidFill>
          <a:ln>
            <a:solidFill>
              <a:schemeClr val="tx1"/>
            </a:solidFill>
          </a:ln>
        </p:spPr>
        <p:txBody>
          <a:bodyPr>
            <a:noAutofit/>
          </a:bodyPr>
          <a:lstStyle/>
          <a:p>
            <a:pPr marL="457200" indent="-457200">
              <a:buFont typeface="+mj-lt"/>
              <a:buAutoNum type="arabicPeriod" startAt="6"/>
            </a:pPr>
            <a:r>
              <a:rPr lang="ja-JP" altLang="en-US" sz="2400" dirty="0">
                <a:solidFill>
                  <a:schemeClr val="bg1"/>
                </a:solidFill>
                <a:latin typeface="メイリオ" panose="020B0604030504040204" pitchFamily="50" charset="-128"/>
                <a:ea typeface="メイリオ" panose="020B0604030504040204" pitchFamily="50" charset="-128"/>
              </a:rPr>
              <a:t>リサーチマインドの養成・学術活動に関する研修計画</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B3CCC11-7CD9-4107-8418-D97F78B80204}"/>
              </a:ext>
            </a:extLst>
          </p:cNvPr>
          <p:cNvSpPr/>
          <p:nvPr/>
        </p:nvSpPr>
        <p:spPr>
          <a:xfrm>
            <a:off x="368160" y="4751531"/>
            <a:ext cx="8439196" cy="1323439"/>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なお、学術活動について、以下の</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点が修了要件に含まれています。</a:t>
            </a:r>
            <a:endParaRPr lang="en-US" altLang="ja-JP" sz="1600" dirty="0">
              <a:latin typeface="メイリオ" panose="020B0604030504040204" pitchFamily="50" charset="-128"/>
              <a:ea typeface="メイリオ" panose="020B0604030504040204" pitchFamily="50" charset="-128"/>
            </a:endParaRPr>
          </a:p>
          <a:p>
            <a:pPr marL="342900" indent="-342900">
              <a:buAutoNum type="arabicParenR"/>
            </a:pPr>
            <a:r>
              <a:rPr lang="ja-JP" altLang="en-US" sz="1600" dirty="0">
                <a:latin typeface="メイリオ" panose="020B0604030504040204" pitchFamily="50" charset="-128"/>
                <a:ea typeface="メイリオ" panose="020B0604030504040204" pitchFamily="50" charset="-128"/>
              </a:rPr>
              <a:t>日本産科婦人科学会中央専門医制度委員会が定める学会・研究会で、筆頭者として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回以上発表していること。 </a:t>
            </a:r>
            <a:endParaRPr lang="en-US" altLang="ja-JP" sz="1600" dirty="0">
              <a:latin typeface="メイリオ" panose="020B0604030504040204" pitchFamily="50" charset="-128"/>
              <a:ea typeface="メイリオ" panose="020B0604030504040204" pitchFamily="50" charset="-128"/>
            </a:endParaRPr>
          </a:p>
          <a:p>
            <a:pPr marL="342900" indent="-342900">
              <a:buAutoNum type="arabicParenR"/>
            </a:pPr>
            <a:r>
              <a:rPr lang="ja-JP" altLang="en-US" sz="1600" dirty="0">
                <a:latin typeface="メイリオ" panose="020B0604030504040204" pitchFamily="50" charset="-128"/>
                <a:ea typeface="メイリオ" panose="020B0604030504040204" pitchFamily="50" charset="-128"/>
              </a:rPr>
              <a:t>日本産科婦人科学会中央専門医制度委員会が定める医学雑誌に、筆頭著者として論文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編以上発表していること。</a:t>
            </a:r>
          </a:p>
        </p:txBody>
      </p:sp>
    </p:spTree>
    <p:extLst>
      <p:ext uri="{BB962C8B-B14F-4D97-AF65-F5344CB8AC3E}">
        <p14:creationId xmlns:p14="http://schemas.microsoft.com/office/powerpoint/2010/main" val="38555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7200" y="917068"/>
            <a:ext cx="8229600" cy="3385542"/>
          </a:xfrm>
          <a:prstGeom prst="rect">
            <a:avLst/>
          </a:prstGeom>
          <a:noFill/>
        </p:spPr>
        <p:txBody>
          <a:bodyPr wrap="square" rtlCol="0">
            <a:spAutoFit/>
          </a:bodyPr>
          <a:lstStyle/>
          <a:p>
            <a:pPr>
              <a:lnSpc>
                <a:spcPct val="150000"/>
              </a:lnSpc>
            </a:pPr>
            <a:r>
              <a:rPr lang="ja-JP" altLang="en-US" sz="1600" dirty="0">
                <a:latin typeface="メイリオ" panose="020B0604030504040204" pitchFamily="50" charset="-128"/>
                <a:ea typeface="メイリオ" panose="020B0604030504040204" pitchFamily="50" charset="-128"/>
              </a:rPr>
              <a:t>　</a:t>
            </a:r>
            <a:r>
              <a:rPr kumimoji="0" lang="ja-JP" altLang="ja-JP" sz="1600" dirty="0">
                <a:solidFill>
                  <a:srgbClr val="222222"/>
                </a:solidFill>
                <a:latin typeface="メイリオ" panose="020B0604030504040204" pitchFamily="50" charset="-128"/>
                <a:ea typeface="メイリオ" panose="020B0604030504040204" pitchFamily="50" charset="-128"/>
                <a:cs typeface="Arial" panose="020B0604020202020204" pitchFamily="34" charset="0"/>
              </a:rPr>
              <a:t>産婦人科専門医となるにあたり、産婦人科領域の専門的診療能力に加え、医師として必要な基本的診療能力（コアコンピテンシー）を習得することも重要です</a:t>
            </a:r>
            <a:r>
              <a:rPr kumimoji="0" lang="ja-JP" altLang="en-US" sz="1600" dirty="0">
                <a:solidFill>
                  <a:srgbClr val="222222"/>
                </a:solidFill>
                <a:latin typeface="メイリオ" panose="020B0604030504040204" pitchFamily="50" charset="-128"/>
                <a:ea typeface="メイリオ" panose="020B0604030504040204" pitchFamily="50" charset="-128"/>
                <a:cs typeface="Arial" panose="020B0604020202020204" pitchFamily="34" charset="0"/>
              </a:rPr>
              <a:t>。</a:t>
            </a:r>
            <a:endParaRPr kumimoji="0" lang="en-US" altLang="ja-JP" sz="1600" dirty="0">
              <a:solidFill>
                <a:srgbClr val="222222"/>
              </a:solidFill>
              <a:latin typeface="メイリオ" panose="020B0604030504040204" pitchFamily="50" charset="-128"/>
              <a:ea typeface="メイリオ" panose="020B0604030504040204" pitchFamily="50" charset="-128"/>
              <a:cs typeface="Arial" panose="020B0604020202020204" pitchFamily="34" charset="0"/>
            </a:endParaRPr>
          </a:p>
          <a:p>
            <a:pPr>
              <a:lnSpc>
                <a:spcPct val="150000"/>
              </a:lnSpc>
            </a:pPr>
            <a:r>
              <a:rPr lang="ja-JP" altLang="en-US" sz="1600" dirty="0">
                <a:solidFill>
                  <a:srgbClr val="000000"/>
                </a:solidFill>
                <a:latin typeface="メイリオ" panose="020B0604030504040204" pitchFamily="50" charset="-128"/>
                <a:ea typeface="メイリオ" panose="020B0604030504040204" pitchFamily="50" charset="-128"/>
                <a:cs typeface="ＭＳ Ｐゴシック"/>
              </a:rPr>
              <a:t>医療倫理、医療安全、感染対策の講習会を各１単位（</a:t>
            </a:r>
            <a:r>
              <a:rPr lang="en-US" altLang="ja-JP" sz="1600" dirty="0">
                <a:solidFill>
                  <a:srgbClr val="000000"/>
                </a:solidFill>
                <a:latin typeface="メイリオ" panose="020B0604030504040204" pitchFamily="50" charset="-128"/>
                <a:ea typeface="メイリオ" panose="020B0604030504040204" pitchFamily="50" charset="-128"/>
                <a:cs typeface="ＭＳ Ｐゴシック"/>
              </a:rPr>
              <a:t>60</a:t>
            </a:r>
            <a:r>
              <a:rPr lang="ja-JP" altLang="en-US" sz="1600" dirty="0">
                <a:solidFill>
                  <a:srgbClr val="000000"/>
                </a:solidFill>
                <a:latin typeface="メイリオ" panose="020B0604030504040204" pitchFamily="50" charset="-128"/>
                <a:ea typeface="メイリオ" panose="020B0604030504040204" pitchFamily="50" charset="-128"/>
                <a:cs typeface="ＭＳ Ｐゴシック"/>
              </a:rPr>
              <a:t>分）ずつ受講することが</a:t>
            </a:r>
            <a:r>
              <a:rPr lang="ja-JP" altLang="en-US" sz="1600" dirty="0">
                <a:latin typeface="メイリオ" panose="020B0604030504040204" pitchFamily="50" charset="-128"/>
                <a:ea typeface="メイリオ" panose="020B0604030504040204" pitchFamily="50" charset="-128"/>
              </a:rPr>
              <a:t>修了要件（</a:t>
            </a:r>
            <a:r>
              <a:rPr lang="zh-TW" altLang="en-US" sz="1600" dirty="0">
                <a:latin typeface="メイリオ" panose="020B0604030504040204" pitchFamily="50" charset="-128"/>
                <a:ea typeface="メイリオ" panose="020B0604030504040204" pitchFamily="50" charset="-128"/>
              </a:rPr>
              <a:t>整備基準項目</a:t>
            </a:r>
            <a:r>
              <a:rPr lang="en-US" altLang="zh-TW" sz="1600" dirty="0">
                <a:latin typeface="メイリオ" panose="020B0604030504040204" pitchFamily="50" charset="-128"/>
                <a:ea typeface="メイリオ" panose="020B0604030504040204" pitchFamily="50" charset="-128"/>
              </a:rPr>
              <a:t>53</a:t>
            </a:r>
            <a:r>
              <a:rPr lang="ja-JP" altLang="en-US" sz="1600" dirty="0">
                <a:latin typeface="メイリオ" panose="020B0604030504040204" pitchFamily="50" charset="-128"/>
                <a:ea typeface="メイリオ" panose="020B0604030504040204" pitchFamily="50" charset="-128"/>
              </a:rPr>
              <a:t>）に含まれています。</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effectLst/>
              <a:latin typeface="メイリオ" panose="020B0604030504040204" pitchFamily="50" charset="-128"/>
              <a:ea typeface="メイリオ" panose="020B0604030504040204" pitchFamily="50" charset="-128"/>
            </a:endParaRPr>
          </a:p>
          <a:p>
            <a:pPr>
              <a:lnSpc>
                <a:spcPct val="150000"/>
              </a:lnSpc>
            </a:pPr>
            <a:r>
              <a:rPr lang="ja-JP" altLang="en-US" sz="1600" dirty="0">
                <a:latin typeface="メイリオ" panose="020B0604030504040204" pitchFamily="50" charset="-128"/>
                <a:ea typeface="メイリオ" panose="020B0604030504040204" pitchFamily="50" charset="-128"/>
              </a:rPr>
              <a:t>　広島</a:t>
            </a:r>
            <a:r>
              <a:rPr lang="ja-JP" altLang="ja-JP" sz="1600" dirty="0">
                <a:latin typeface="メイリオ" panose="020B0604030504040204" pitchFamily="50" charset="-128"/>
                <a:ea typeface="メイリオ" panose="020B0604030504040204" pitchFamily="50" charset="-128"/>
              </a:rPr>
              <a:t>大</a:t>
            </a:r>
            <a:r>
              <a:rPr lang="ja-JP" altLang="en-US" sz="1600" dirty="0">
                <a:latin typeface="メイリオ" panose="020B0604030504040204" pitchFamily="50" charset="-128"/>
                <a:ea typeface="メイリオ" panose="020B0604030504040204" pitchFamily="50" charset="-128"/>
              </a:rPr>
              <a:t>学</a:t>
            </a:r>
            <a:r>
              <a:rPr lang="ja-JP" altLang="ja-JP" sz="1600" dirty="0">
                <a:latin typeface="メイリオ" panose="020B0604030504040204" pitchFamily="50" charset="-128"/>
                <a:ea typeface="メイリオ" panose="020B0604030504040204" pitchFamily="50" charset="-128"/>
              </a:rPr>
              <a:t>病院では、医療安全、感染対策に関する講習会が</a:t>
            </a:r>
            <a:r>
              <a:rPr lang="ja-JP" altLang="en-US" sz="1600" dirty="0">
                <a:latin typeface="メイリオ" panose="020B0604030504040204" pitchFamily="50" charset="-128"/>
                <a:ea typeface="メイリオ" panose="020B0604030504040204" pitchFamily="50" charset="-128"/>
              </a:rPr>
              <a:t>定期的に</a:t>
            </a:r>
            <a:r>
              <a:rPr lang="ja-JP" altLang="ja-JP" sz="1600" dirty="0">
                <a:latin typeface="メイリオ" panose="020B0604030504040204" pitchFamily="50" charset="-128"/>
                <a:ea typeface="メイリオ" panose="020B0604030504040204" pitchFamily="50" charset="-128"/>
              </a:rPr>
              <a:t>行われて</a:t>
            </a:r>
            <a:r>
              <a:rPr lang="ja-JP" altLang="en-US" sz="1600" dirty="0">
                <a:latin typeface="メイリオ" panose="020B0604030504040204" pitchFamily="50" charset="-128"/>
                <a:ea typeface="メイリオ" panose="020B0604030504040204" pitchFamily="50" charset="-128"/>
              </a:rPr>
              <a:t>おります。また、</a:t>
            </a:r>
            <a:r>
              <a:rPr lang="ja-JP" altLang="ja-JP" sz="1600" dirty="0">
                <a:latin typeface="メイリオ" panose="020B0604030504040204" pitchFamily="50" charset="-128"/>
                <a:ea typeface="メイリオ" panose="020B0604030504040204" pitchFamily="50" charset="-128"/>
              </a:rPr>
              <a:t>医療倫理に関する講習会も</a:t>
            </a:r>
            <a:r>
              <a:rPr lang="ja-JP" altLang="en-US" sz="1600" dirty="0">
                <a:latin typeface="メイリオ" panose="020B0604030504040204" pitchFamily="50" charset="-128"/>
                <a:ea typeface="メイリオ" panose="020B0604030504040204" pitchFamily="50" charset="-128"/>
              </a:rPr>
              <a:t>定期的に</a:t>
            </a:r>
            <a:r>
              <a:rPr lang="ja-JP" altLang="ja-JP" sz="1600" dirty="0">
                <a:latin typeface="メイリオ" panose="020B0604030504040204" pitchFamily="50" charset="-128"/>
                <a:ea typeface="メイリオ" panose="020B0604030504040204" pitchFamily="50" charset="-128"/>
              </a:rPr>
              <a:t>行われてい</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したがって、広島</a:t>
            </a:r>
            <a:r>
              <a:rPr lang="ja-JP" altLang="ja-JP" sz="1600" dirty="0">
                <a:latin typeface="メイリオ" panose="020B0604030504040204" pitchFamily="50" charset="-128"/>
                <a:ea typeface="メイリオ" panose="020B0604030504040204" pitchFamily="50" charset="-128"/>
              </a:rPr>
              <a:t>大</a:t>
            </a:r>
            <a:r>
              <a:rPr lang="ja-JP" altLang="en-US" sz="1600" dirty="0">
                <a:latin typeface="メイリオ" panose="020B0604030504040204" pitchFamily="50" charset="-128"/>
                <a:ea typeface="メイリオ" panose="020B0604030504040204" pitchFamily="50" charset="-128"/>
              </a:rPr>
              <a:t>学</a:t>
            </a:r>
            <a:r>
              <a:rPr lang="ja-JP" altLang="ja-JP" sz="1600" dirty="0">
                <a:latin typeface="メイリオ" panose="020B0604030504040204" pitchFamily="50" charset="-128"/>
                <a:ea typeface="メイリオ" panose="020B0604030504040204" pitchFamily="50" charset="-128"/>
              </a:rPr>
              <a:t>病院</a:t>
            </a:r>
            <a:r>
              <a:rPr lang="ja-JP" altLang="en-US" sz="1600" dirty="0">
                <a:latin typeface="メイリオ" panose="020B0604030504040204" pitchFamily="50" charset="-128"/>
                <a:ea typeface="メイリオ" panose="020B0604030504040204" pitchFamily="50" charset="-128"/>
              </a:rPr>
              <a:t>での研修期間中に、必ずそれらの講習会を受講することができます。さらに</a:t>
            </a:r>
            <a:r>
              <a:rPr lang="ja-JP" altLang="ja-JP" sz="1600" dirty="0">
                <a:latin typeface="メイリオ" panose="020B0604030504040204" pitchFamily="50" charset="-128"/>
                <a:ea typeface="メイリオ" panose="020B0604030504040204" pitchFamily="50" charset="-128"/>
              </a:rPr>
              <a:t>ほとんどの連携施設</a:t>
            </a:r>
            <a:r>
              <a:rPr lang="ja-JP" altLang="en-US" sz="1600" dirty="0">
                <a:latin typeface="メイリオ" panose="020B0604030504040204" pitchFamily="50" charset="-128"/>
                <a:ea typeface="メイリオ" panose="020B0604030504040204" pitchFamily="50" charset="-128"/>
              </a:rPr>
              <a:t>で、</a:t>
            </a:r>
            <a:r>
              <a:rPr lang="ja-JP" altLang="ja-JP" sz="1600" dirty="0">
                <a:latin typeface="メイリオ" panose="020B0604030504040204" pitchFamily="50" charset="-128"/>
                <a:ea typeface="メイリオ" panose="020B0604030504040204" pitchFamily="50" charset="-128"/>
              </a:rPr>
              <a:t>それらの講習会</a:t>
            </a:r>
            <a:r>
              <a:rPr lang="ja-JP" altLang="en-US" sz="1600" dirty="0">
                <a:latin typeface="メイリオ" panose="020B0604030504040204" pitchFamily="50" charset="-128"/>
                <a:ea typeface="メイリオ" panose="020B0604030504040204" pitchFamily="50" charset="-128"/>
              </a:rPr>
              <a:t>が</a:t>
            </a:r>
            <a:r>
              <a:rPr lang="ja-JP" altLang="ja-JP" sz="1600" dirty="0">
                <a:latin typeface="メイリオ" panose="020B0604030504040204" pitchFamily="50" charset="-128"/>
                <a:ea typeface="メイリオ" panose="020B0604030504040204" pitchFamily="50" charset="-128"/>
              </a:rPr>
              <a:t>行われてい</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r>
              <a:rPr lang="ja-JP" altLang="ja-JP" sz="1600" dirty="0">
                <a:effectLst/>
                <a:latin typeface="メイリオ" panose="020B0604030504040204" pitchFamily="50" charset="-128"/>
                <a:ea typeface="メイリオ" panose="020B0604030504040204" pitchFamily="50" charset="-128"/>
              </a:rPr>
              <a:t> </a:t>
            </a:r>
            <a:endParaRPr lang="en-US" altLang="ja-JP" sz="1600" dirty="0">
              <a:effectLst/>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3E6AA0D4-2E62-443B-B014-41FE82F50F24}"/>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7"/>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コアコンピテンシーの研修計画</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333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3126" y="1591649"/>
            <a:ext cx="8577748" cy="4216539"/>
          </a:xfrm>
          <a:prstGeom prst="rect">
            <a:avLst/>
          </a:prstGeom>
          <a:noFill/>
        </p:spPr>
        <p:txBody>
          <a:bodyPr wrap="square" rtlCol="0">
            <a:spAutoFit/>
          </a:bodyPr>
          <a:lstStyle/>
          <a:p>
            <a:pPr marL="342900" indent="-342900">
              <a:buFont typeface="Wingdings" panose="05000000000000000000" pitchFamily="2" charset="2"/>
              <a:buChar char="n"/>
            </a:pPr>
            <a:r>
              <a:rPr lang="en-US" altLang="ja-JP" sz="2000" dirty="0">
                <a:latin typeface="メイリオ" panose="020B0604030504040204" pitchFamily="50" charset="-128"/>
                <a:ea typeface="メイリオ" panose="020B0604030504040204" pitchFamily="50" charset="-128"/>
              </a:rPr>
              <a:t>1</a:t>
            </a:r>
            <a:r>
              <a:rPr lang="ja-JP" altLang="ja-JP" sz="2000" dirty="0">
                <a:latin typeface="メイリオ" panose="020B0604030504040204" pitchFamily="50" charset="-128"/>
                <a:ea typeface="メイリオ" panose="020B0604030504040204" pitchFamily="50" charset="-128"/>
              </a:rPr>
              <a:t>年目</a:t>
            </a:r>
            <a:endParaRPr lang="en-US" altLang="ja-JP" sz="20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内診、直腸診、経腟</a:t>
            </a:r>
            <a:r>
              <a:rPr lang="ja-JP" altLang="en-US" sz="1600" dirty="0">
                <a:latin typeface="メイリオ" panose="020B0604030504040204" pitchFamily="50" charset="-128"/>
                <a:ea typeface="メイリオ" panose="020B0604030504040204" pitchFamily="50" charset="-128"/>
              </a:rPr>
              <a:t>・腹部</a:t>
            </a:r>
            <a:r>
              <a:rPr lang="ja-JP" altLang="ja-JP" sz="1600" dirty="0">
                <a:latin typeface="メイリオ" panose="020B0604030504040204" pitchFamily="50" charset="-128"/>
                <a:ea typeface="メイリオ" panose="020B0604030504040204" pitchFamily="50" charset="-128"/>
              </a:rPr>
              <a:t>超音波検査、胎児心拍モニタリング</a:t>
            </a:r>
            <a:r>
              <a:rPr lang="ja-JP" altLang="en-US" sz="1600" dirty="0">
                <a:latin typeface="メイリオ" panose="020B0604030504040204" pitchFamily="50" charset="-128"/>
                <a:ea typeface="メイリオ" panose="020B0604030504040204" pitchFamily="50" charset="-128"/>
              </a:rPr>
              <a:t>の解釈ができるようになる。</a:t>
            </a:r>
            <a:r>
              <a:rPr lang="ja-JP" altLang="ja-JP" sz="1600" dirty="0">
                <a:latin typeface="メイリオ" panose="020B0604030504040204" pitchFamily="50" charset="-128"/>
                <a:ea typeface="メイリオ" panose="020B0604030504040204" pitchFamily="50" charset="-128"/>
              </a:rPr>
              <a:t>上級医の指導のもとで正常分娩</a:t>
            </a:r>
            <a:r>
              <a:rPr lang="ja-JP" altLang="en-US" sz="1600" dirty="0">
                <a:latin typeface="メイリオ" panose="020B0604030504040204" pitchFamily="50" charset="-128"/>
                <a:ea typeface="メイリオ" panose="020B0604030504040204" pitchFamily="50" charset="-128"/>
              </a:rPr>
              <a:t>の取り扱い、</a:t>
            </a:r>
            <a:r>
              <a:rPr lang="ja-JP" altLang="ja-JP" sz="1600" dirty="0">
                <a:latin typeface="メイリオ" panose="020B0604030504040204" pitchFamily="50" charset="-128"/>
                <a:ea typeface="メイリオ" panose="020B0604030504040204" pitchFamily="50" charset="-128"/>
              </a:rPr>
              <a:t>通常の帝王切開、子宮内容除去術、子宮付属器摘出術ができる。</a:t>
            </a:r>
            <a:endParaRPr lang="ja-JP" altLang="ja-JP" sz="1600" strike="sngStrike" dirty="0">
              <a:solidFill>
                <a:srgbClr val="FF0000"/>
              </a:solidFill>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r>
              <a:rPr lang="en-US" altLang="ja-JP" sz="2000" dirty="0">
                <a:latin typeface="メイリオ" panose="020B0604030504040204" pitchFamily="50" charset="-128"/>
                <a:ea typeface="メイリオ" panose="020B0604030504040204" pitchFamily="50" charset="-128"/>
              </a:rPr>
              <a:t>2</a:t>
            </a:r>
            <a:r>
              <a:rPr lang="ja-JP" altLang="ja-JP" sz="2000" dirty="0">
                <a:latin typeface="メイリオ" panose="020B0604030504040204" pitchFamily="50" charset="-128"/>
                <a:ea typeface="メイリオ" panose="020B0604030504040204" pitchFamily="50" charset="-128"/>
              </a:rPr>
              <a:t>年目</a:t>
            </a:r>
            <a:endParaRPr lang="en-US" altLang="ja-JP" sz="20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妊婦健診および婦人科の一般外来ができる。正常および異常な妊娠・分娩経過を判別し、問題のある症例については上級医に確実に相談できる。正常分娩を一人で取り扱える。上級医の指導のもとで通常の帝王切開、腹腔鏡下手術、腹式単純子宮全摘術ができる。上級医の指導のもとで患者・家族</a:t>
            </a:r>
            <a:r>
              <a:rPr lang="ja-JP" altLang="en-US" sz="1600" dirty="0">
                <a:latin typeface="メイリオ" panose="020B0604030504040204" pitchFamily="50" charset="-128"/>
                <a:ea typeface="メイリオ" panose="020B0604030504040204" pitchFamily="50" charset="-128"/>
              </a:rPr>
              <a:t>から</a:t>
            </a:r>
            <a:r>
              <a:rPr lang="ja-JP" altLang="ja-JP" sz="1600" dirty="0">
                <a:latin typeface="メイリオ" panose="020B0604030504040204" pitchFamily="50" charset="-128"/>
                <a:ea typeface="メイリオ" panose="020B0604030504040204" pitchFamily="50" charset="-128"/>
              </a:rPr>
              <a:t>の</a:t>
            </a:r>
            <a:r>
              <a:rPr lang="en-US" altLang="ja-JP" sz="1600" dirty="0">
                <a:latin typeface="メイリオ" panose="020B0604030504040204" pitchFamily="50" charset="-128"/>
                <a:ea typeface="メイリオ" panose="020B0604030504040204" pitchFamily="50" charset="-128"/>
              </a:rPr>
              <a:t>IC</a:t>
            </a:r>
            <a:r>
              <a:rPr lang="ja-JP" altLang="ja-JP" sz="1600" dirty="0">
                <a:latin typeface="メイリオ" panose="020B0604030504040204" pitchFamily="50" charset="-128"/>
                <a:ea typeface="メイリオ" panose="020B0604030504040204" pitchFamily="50" charset="-128"/>
              </a:rPr>
              <a:t>ができる。</a:t>
            </a:r>
          </a:p>
          <a:p>
            <a:endParaRPr lang="en-US" altLang="ja-JP" sz="16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n"/>
            </a:pPr>
            <a:r>
              <a:rPr lang="en-US" altLang="ja-JP" sz="2000" dirty="0">
                <a:latin typeface="メイリオ" panose="020B0604030504040204" pitchFamily="50" charset="-128"/>
                <a:ea typeface="メイリオ" panose="020B0604030504040204" pitchFamily="50" charset="-128"/>
              </a:rPr>
              <a:t>3</a:t>
            </a:r>
            <a:r>
              <a:rPr lang="ja-JP" altLang="ja-JP" sz="2000" dirty="0">
                <a:latin typeface="メイリオ" panose="020B0604030504040204" pitchFamily="50" charset="-128"/>
                <a:ea typeface="メイリオ" panose="020B0604030504040204" pitchFamily="50" charset="-128"/>
              </a:rPr>
              <a:t>年目</a:t>
            </a:r>
            <a:endParaRPr lang="en-US" altLang="ja-JP" sz="20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帝王切開の適応を一人で判断できる。通常の帝王切開であれば同学年の専攻医と一緒にできる。</a:t>
            </a:r>
            <a:r>
              <a:rPr lang="ja-JP" altLang="en-US" sz="1600" dirty="0">
                <a:latin typeface="メイリオ" panose="020B0604030504040204" pitchFamily="50" charset="-128"/>
                <a:ea typeface="メイリオ" panose="020B0604030504040204" pitchFamily="50" charset="-128"/>
              </a:rPr>
              <a:t>上級</a:t>
            </a:r>
            <a:r>
              <a:rPr lang="ja-JP" altLang="ja-JP" sz="1600" dirty="0">
                <a:latin typeface="メイリオ" panose="020B0604030504040204" pitchFamily="50" charset="-128"/>
                <a:ea typeface="メイリオ" panose="020B0604030504040204" pitchFamily="50" charset="-128"/>
              </a:rPr>
              <a:t>医の指導のもとで前置胎盤症例など特殊な症例の帝王切開ができる。上級医の指導のもとで癒着があるなどやや困難な症例であっても、腹式単純子宮全摘術ができる。悪性手術の手技を理解して助手ができる。一人で患者・家族</a:t>
            </a:r>
            <a:r>
              <a:rPr lang="ja-JP" altLang="en-US" sz="1600" dirty="0">
                <a:latin typeface="メイリオ" panose="020B0604030504040204" pitchFamily="50" charset="-128"/>
                <a:ea typeface="メイリオ" panose="020B0604030504040204" pitchFamily="50" charset="-128"/>
              </a:rPr>
              <a:t>から</a:t>
            </a:r>
            <a:r>
              <a:rPr lang="ja-JP" altLang="ja-JP" sz="1600" dirty="0">
                <a:latin typeface="メイリオ" panose="020B0604030504040204" pitchFamily="50" charset="-128"/>
                <a:ea typeface="メイリオ" panose="020B0604030504040204" pitchFamily="50" charset="-128"/>
              </a:rPr>
              <a:t>の</a:t>
            </a:r>
            <a:r>
              <a:rPr lang="en-US" altLang="ja-JP" sz="1600" dirty="0">
                <a:latin typeface="メイリオ" panose="020B0604030504040204" pitchFamily="50" charset="-128"/>
                <a:ea typeface="メイリオ" panose="020B0604030504040204" pitchFamily="50" charset="-128"/>
              </a:rPr>
              <a:t>IC</a:t>
            </a:r>
            <a:r>
              <a:rPr lang="ja-JP" altLang="ja-JP" sz="1600" dirty="0">
                <a:latin typeface="メイリオ" panose="020B0604030504040204" pitchFamily="50" charset="-128"/>
                <a:ea typeface="メイリオ" panose="020B0604030504040204" pitchFamily="50" charset="-128"/>
              </a:rPr>
              <a:t>ができる。</a:t>
            </a:r>
            <a:endParaRPr lang="en-US" altLang="ja-JP" sz="16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983FAAB9-114B-404D-AC93-E5F8C0224D8B}"/>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8"/>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専攻医研修ローテーション</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2B7B944C-D510-4354-AC35-19053E26C21E}"/>
              </a:ext>
            </a:extLst>
          </p:cNvPr>
          <p:cNvSpPr txBox="1">
            <a:spLocks/>
          </p:cNvSpPr>
          <p:nvPr/>
        </p:nvSpPr>
        <p:spPr>
          <a:xfrm>
            <a:off x="0" y="928398"/>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a:pPr>
            <a:r>
              <a:rPr lang="ja-JP" altLang="en-US" sz="2400" dirty="0">
                <a:solidFill>
                  <a:prstClr val="black"/>
                </a:solidFill>
                <a:latin typeface="メイリオ" panose="020B0604030504040204" pitchFamily="50" charset="-128"/>
                <a:ea typeface="メイリオ" panose="020B0604030504040204" pitchFamily="50" charset="-128"/>
                <a:cs typeface="+mn-cs"/>
              </a:rPr>
              <a:t>年度毎の標準的な研修計画</a:t>
            </a:r>
            <a:endParaRPr lang="en-US" altLang="ja-JP" sz="2400" dirty="0">
              <a:solidFill>
                <a:prstClr val="black"/>
              </a:solidFill>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99391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6478" y="801701"/>
            <a:ext cx="8750709" cy="1569660"/>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　当プログラムに属する連携施設は、豊富な症例数および指導医による研修体制を有する地域の中核病院です。各々の施設の役割や特徴などから、婦人科手術件数の多い施設や分娩数の多い施設など、経験できる症例も異なりま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また、結婚・妊娠・出産など、専攻医一人一人の事情にも対応してローテーションを決めていきます。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なお地域医療を経験できる施設で少なくとも１か月は研修を行う必要があります。</a:t>
            </a:r>
            <a:endParaRPr lang="en-US" altLang="ja-JP" sz="1600" dirty="0">
              <a:latin typeface="メイリオ" panose="020B0604030504040204" pitchFamily="50" charset="-128"/>
              <a:ea typeface="メイリオ" panose="020B0604030504040204" pitchFamily="50" charset="-128"/>
            </a:endParaRPr>
          </a:p>
        </p:txBody>
      </p:sp>
      <p:graphicFrame>
        <p:nvGraphicFramePr>
          <p:cNvPr id="2" name="表 2">
            <a:extLst>
              <a:ext uri="{FF2B5EF4-FFF2-40B4-BE49-F238E27FC236}">
                <a16:creationId xmlns:a16="http://schemas.microsoft.com/office/drawing/2014/main" id="{E8A4B332-6DFB-4736-9617-887E5BD4CE88}"/>
              </a:ext>
            </a:extLst>
          </p:cNvPr>
          <p:cNvGraphicFramePr>
            <a:graphicFrameLocks noGrp="1"/>
          </p:cNvGraphicFramePr>
          <p:nvPr>
            <p:extLst>
              <p:ext uri="{D42A27DB-BD31-4B8C-83A1-F6EECF244321}">
                <p14:modId xmlns:p14="http://schemas.microsoft.com/office/powerpoint/2010/main" val="4265313993"/>
              </p:ext>
            </p:extLst>
          </p:nvPr>
        </p:nvGraphicFramePr>
        <p:xfrm>
          <a:off x="614518" y="3491102"/>
          <a:ext cx="7678993" cy="1569660"/>
        </p:xfrm>
        <a:graphic>
          <a:graphicData uri="http://schemas.openxmlformats.org/drawingml/2006/table">
            <a:tbl>
              <a:tblPr firstRow="1" bandRow="1">
                <a:tableStyleId>{5940675A-B579-460E-94D1-54222C63F5DA}</a:tableStyleId>
              </a:tblPr>
              <a:tblGrid>
                <a:gridCol w="1134920">
                  <a:extLst>
                    <a:ext uri="{9D8B030D-6E8A-4147-A177-3AD203B41FA5}">
                      <a16:colId xmlns:a16="http://schemas.microsoft.com/office/drawing/2014/main" val="4266992075"/>
                    </a:ext>
                  </a:extLst>
                </a:gridCol>
                <a:gridCol w="3298543">
                  <a:extLst>
                    <a:ext uri="{9D8B030D-6E8A-4147-A177-3AD203B41FA5}">
                      <a16:colId xmlns:a16="http://schemas.microsoft.com/office/drawing/2014/main" val="553943113"/>
                    </a:ext>
                  </a:extLst>
                </a:gridCol>
                <a:gridCol w="3245530">
                  <a:extLst>
                    <a:ext uri="{9D8B030D-6E8A-4147-A177-3AD203B41FA5}">
                      <a16:colId xmlns:a16="http://schemas.microsoft.com/office/drawing/2014/main" val="3602393268"/>
                    </a:ext>
                  </a:extLst>
                </a:gridCol>
              </a:tblGrid>
              <a:tr h="523220">
                <a:tc>
                  <a:txBody>
                    <a:bodyPr/>
                    <a:lstStyle/>
                    <a:p>
                      <a:pPr algn="ctr"/>
                      <a:r>
                        <a:rPr kumimoji="1" lang="ja-JP" altLang="en-US" sz="1600" dirty="0">
                          <a:latin typeface="メイリオ" panose="020B0604030504040204" pitchFamily="50" charset="-128"/>
                          <a:ea typeface="メイリオ" panose="020B0604030504040204" pitchFamily="50" charset="-128"/>
                        </a:rPr>
                        <a:t>１年目</a:t>
                      </a:r>
                    </a:p>
                  </a:txBody>
                  <a:tcPr anchor="ctr"/>
                </a:tc>
                <a:tc gridSpan="2">
                  <a:txBody>
                    <a:bodyPr/>
                    <a:lstStyle/>
                    <a:p>
                      <a:pPr algn="ct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呉医療センター　（連携施設）</a:t>
                      </a:r>
                      <a:endParaRPr kumimoji="1" lang="ja-JP" altLang="en-US" sz="1600" dirty="0">
                        <a:highlight>
                          <a:srgbClr val="FFFF00"/>
                        </a:highlight>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200307781"/>
                  </a:ext>
                </a:extLst>
              </a:tr>
              <a:tr h="523220">
                <a:tc>
                  <a:txBody>
                    <a:bodyPr/>
                    <a:lstStyle/>
                    <a:p>
                      <a:pPr algn="ctr"/>
                      <a:r>
                        <a:rPr kumimoji="1" lang="ja-JP" altLang="en-US" sz="1600" dirty="0">
                          <a:latin typeface="メイリオ" panose="020B0604030504040204" pitchFamily="50" charset="-128"/>
                          <a:ea typeface="メイリオ" panose="020B0604030504040204" pitchFamily="50" charset="-128"/>
                        </a:rPr>
                        <a:t>２年目</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広島大学病院　（基幹施設）</a:t>
                      </a:r>
                    </a:p>
                  </a:txBody>
                  <a:tcPr anchor="ctr">
                    <a:solidFill>
                      <a:schemeClr val="accent6">
                        <a:lumMod val="20000"/>
                        <a:lumOff val="80000"/>
                      </a:schemeClr>
                    </a:solidFill>
                  </a:tcPr>
                </a:tc>
                <a:tc>
                  <a:txBody>
                    <a:bodyPr/>
                    <a:lstStyle/>
                    <a:p>
                      <a:pPr algn="ctr"/>
                      <a:r>
                        <a:rPr kumimoji="1" lang="ja-JP" altLang="en-US" sz="1600" dirty="0">
                          <a:latin typeface="メイリオ" panose="020B0604030504040204" pitchFamily="50" charset="-128"/>
                          <a:ea typeface="メイリオ" panose="020B0604030504040204" pitchFamily="50" charset="-128"/>
                        </a:rPr>
                        <a:t>　県立広島病院　（連携施設）</a:t>
                      </a:r>
                    </a:p>
                  </a:txBody>
                  <a:tcPr anchor="ctr"/>
                </a:tc>
                <a:extLst>
                  <a:ext uri="{0D108BD9-81ED-4DB2-BD59-A6C34878D82A}">
                    <a16:rowId xmlns:a16="http://schemas.microsoft.com/office/drawing/2014/main" val="3484469760"/>
                  </a:ext>
                </a:extLst>
              </a:tr>
              <a:tr h="523220">
                <a:tc>
                  <a:txBody>
                    <a:bodyPr/>
                    <a:lstStyle/>
                    <a:p>
                      <a:pPr algn="ctr"/>
                      <a:r>
                        <a:rPr kumimoji="1" lang="ja-JP" altLang="en-US" sz="1600" dirty="0">
                          <a:latin typeface="メイリオ" panose="020B0604030504040204" pitchFamily="50" charset="-128"/>
                          <a:ea typeface="メイリオ" panose="020B0604030504040204" pitchFamily="50" charset="-128"/>
                        </a:rPr>
                        <a:t>３年目</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latin typeface="メイリオ" panose="020B0604030504040204" pitchFamily="50" charset="-128"/>
                          <a:ea typeface="メイリオ" panose="020B0604030504040204" pitchFamily="50" charset="-128"/>
                        </a:rPr>
                        <a:t>県立広島病院　（連携施設）</a:t>
                      </a:r>
                    </a:p>
                  </a:txBody>
                  <a:tcPr anchor="ctr"/>
                </a:tc>
                <a:tc>
                  <a:txBody>
                    <a:bodyPr/>
                    <a:lstStyle/>
                    <a:p>
                      <a:pPr algn="ct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JA</a:t>
                      </a:r>
                      <a:r>
                        <a:rPr kumimoji="1" lang="ja-JP" altLang="en-US" sz="1600" dirty="0">
                          <a:latin typeface="メイリオ" panose="020B0604030504040204" pitchFamily="50" charset="-128"/>
                          <a:ea typeface="メイリオ" panose="020B0604030504040204" pitchFamily="50" charset="-128"/>
                        </a:rPr>
                        <a:t>尾道総合病院</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（連携施設）</a:t>
                      </a:r>
                      <a:endParaRPr kumimoji="1" lang="ja-JP" altLang="en-US" sz="1600" dirty="0">
                        <a:highlight>
                          <a:srgbClr val="FFFF00"/>
                        </a:highlight>
                        <a:latin typeface="メイリオ" panose="020B0604030504040204" pitchFamily="50" charset="-128"/>
                        <a:ea typeface="メイリオ" panose="020B0604030504040204" pitchFamily="50" charset="-128"/>
                      </a:endParaRPr>
                    </a:p>
                  </a:txBody>
                  <a:tcPr anchor="ctr">
                    <a:solidFill>
                      <a:schemeClr val="accent5">
                        <a:lumMod val="40000"/>
                        <a:lumOff val="60000"/>
                      </a:schemeClr>
                    </a:solidFill>
                  </a:tcPr>
                </a:tc>
                <a:extLst>
                  <a:ext uri="{0D108BD9-81ED-4DB2-BD59-A6C34878D82A}">
                    <a16:rowId xmlns:a16="http://schemas.microsoft.com/office/drawing/2014/main" val="2234653792"/>
                  </a:ext>
                </a:extLst>
              </a:tr>
            </a:tbl>
          </a:graphicData>
        </a:graphic>
      </p:graphicFrame>
      <p:sp>
        <p:nvSpPr>
          <p:cNvPr id="5" name="テキスト ボックス 4">
            <a:extLst>
              <a:ext uri="{FF2B5EF4-FFF2-40B4-BE49-F238E27FC236}">
                <a16:creationId xmlns:a16="http://schemas.microsoft.com/office/drawing/2014/main" id="{731631A8-B22D-43E9-9FD7-25D67A6BB31D}"/>
              </a:ext>
            </a:extLst>
          </p:cNvPr>
          <p:cNvSpPr txBox="1"/>
          <p:nvPr/>
        </p:nvSpPr>
        <p:spPr>
          <a:xfrm>
            <a:off x="395195" y="2820588"/>
            <a:ext cx="8353610"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ローテーションの具体例</a:t>
            </a:r>
            <a:r>
              <a:rPr lang="en-US" altLang="ja-JP" b="1" dirty="0">
                <a:latin typeface="メイリオ" panose="020B0604030504040204" pitchFamily="50" charset="-128"/>
                <a:ea typeface="メイリオ" panose="020B0604030504040204" pitchFamily="50" charset="-128"/>
              </a:rPr>
              <a:t>】</a:t>
            </a:r>
          </a:p>
        </p:txBody>
      </p:sp>
      <p:sp>
        <p:nvSpPr>
          <p:cNvPr id="7" name="タイトル 1">
            <a:extLst>
              <a:ext uri="{FF2B5EF4-FFF2-40B4-BE49-F238E27FC236}">
                <a16:creationId xmlns:a16="http://schemas.microsoft.com/office/drawing/2014/main" id="{63AC087A-696E-41F4-9857-809DF7B47777}"/>
              </a:ext>
            </a:extLst>
          </p:cNvPr>
          <p:cNvSpPr txBox="1">
            <a:spLocks/>
          </p:cNvSpPr>
          <p:nvPr/>
        </p:nvSpPr>
        <p:spPr>
          <a:xfrm>
            <a:off x="0" y="161480"/>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startAt="2"/>
            </a:pPr>
            <a:r>
              <a:rPr lang="ja-JP" altLang="en-US" sz="2400" dirty="0">
                <a:solidFill>
                  <a:prstClr val="black"/>
                </a:solidFill>
                <a:latin typeface="メイリオ" panose="020B0604030504040204" pitchFamily="50" charset="-128"/>
                <a:ea typeface="メイリオ" panose="020B0604030504040204" pitchFamily="50" charset="-128"/>
                <a:cs typeface="+mn-cs"/>
              </a:rPr>
              <a:t>研修ローテーション</a:t>
            </a:r>
            <a:endParaRPr lang="en-US" altLang="ja-JP" sz="2400" dirty="0">
              <a:solidFill>
                <a:srgbClr val="FF0000"/>
              </a:solidFill>
              <a:latin typeface="メイリオ" panose="020B0604030504040204" pitchFamily="50" charset="-128"/>
              <a:ea typeface="メイリオ" panose="020B0604030504040204" pitchFamily="50" charset="-128"/>
              <a:cs typeface="+mn-cs"/>
            </a:endParaRPr>
          </a:p>
        </p:txBody>
      </p:sp>
      <p:sp>
        <p:nvSpPr>
          <p:cNvPr id="12" name="正方形/長方形 11">
            <a:extLst>
              <a:ext uri="{FF2B5EF4-FFF2-40B4-BE49-F238E27FC236}">
                <a16:creationId xmlns:a16="http://schemas.microsoft.com/office/drawing/2014/main" id="{51FEBC23-1440-4716-830E-9D4910377B6B}"/>
              </a:ext>
            </a:extLst>
          </p:cNvPr>
          <p:cNvSpPr/>
          <p:nvPr/>
        </p:nvSpPr>
        <p:spPr>
          <a:xfrm>
            <a:off x="5079807" y="3119179"/>
            <a:ext cx="558993" cy="223461"/>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C31D1C6-A133-4603-B981-146C98D2826D}"/>
              </a:ext>
            </a:extLst>
          </p:cNvPr>
          <p:cNvSpPr/>
          <p:nvPr/>
        </p:nvSpPr>
        <p:spPr>
          <a:xfrm>
            <a:off x="5079806" y="2872052"/>
            <a:ext cx="558993" cy="223461"/>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95677E0-84FD-4D82-AD4F-BF5153785037}"/>
              </a:ext>
            </a:extLst>
          </p:cNvPr>
          <p:cNvSpPr txBox="1"/>
          <p:nvPr/>
        </p:nvSpPr>
        <p:spPr>
          <a:xfrm>
            <a:off x="5079807" y="2851673"/>
            <a:ext cx="3508211"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赤色：基幹施設</a:t>
            </a:r>
            <a:endParaRPr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青色：地域医療を経験できる施設</a:t>
            </a:r>
          </a:p>
        </p:txBody>
      </p:sp>
    </p:spTree>
    <p:extLst>
      <p:ext uri="{BB962C8B-B14F-4D97-AF65-F5344CB8AC3E}">
        <p14:creationId xmlns:p14="http://schemas.microsoft.com/office/powerpoint/2010/main" val="244432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5827" y="1494734"/>
            <a:ext cx="8592344" cy="1815882"/>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研修中に自己の成長を</a:t>
            </a:r>
            <a:r>
              <a:rPr lang="ja-JP" altLang="en-US" sz="1600" dirty="0">
                <a:latin typeface="メイリオ" panose="020B0604030504040204" pitchFamily="50" charset="-128"/>
                <a:ea typeface="メイリオ" panose="020B0604030504040204" pitchFamily="50" charset="-128"/>
              </a:rPr>
              <a:t>知り、研修の進め方を見直すためのものです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当プログラムでは、少なくとも</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か月に</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度は専攻医が研修目標の達成度および態度および技能について、</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上で日本産科婦人科学会が提供する産婦人科研修管理システムに記録し、指導医がチェックします。</a:t>
            </a:r>
            <a:r>
              <a:rPr lang="ja-JP" altLang="ja-JP" sz="1600" dirty="0">
                <a:latin typeface="メイリオ" panose="020B0604030504040204" pitchFamily="50" charset="-128"/>
                <a:ea typeface="メイリオ" panose="020B0604030504040204" pitchFamily="50" charset="-128"/>
              </a:rPr>
              <a:t>態度についての評価は、</a:t>
            </a:r>
            <a:r>
              <a:rPr lang="ja-JP" altLang="en-US" sz="1600" dirty="0">
                <a:latin typeface="メイリオ" panose="020B0604030504040204" pitchFamily="50" charset="-128"/>
                <a:ea typeface="メイリオ" panose="020B0604030504040204" pitchFamily="50" charset="-128"/>
              </a:rPr>
              <a:t>自己評価に加えて、指導医による評価（指導医あるいは施設毎の責任者により聴取された看護師長などの他職種による評価を含む）がなされます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なお</a:t>
            </a:r>
            <a:r>
              <a:rPr lang="ja-JP" altLang="ja-JP" sz="1600" dirty="0">
                <a:latin typeface="メイリオ" panose="020B0604030504040204" pitchFamily="50" charset="-128"/>
                <a:ea typeface="メイリオ" panose="020B0604030504040204" pitchFamily="50" charset="-128"/>
              </a:rPr>
              <a:t>これらの評価は、施設を異動する時に</a:t>
            </a:r>
            <a:r>
              <a:rPr lang="ja-JP" altLang="en-US" sz="1600" dirty="0">
                <a:latin typeface="メイリオ" panose="020B0604030504040204" pitchFamily="50" charset="-128"/>
                <a:ea typeface="メイリオ" panose="020B0604030504040204" pitchFamily="50" charset="-128"/>
              </a:rPr>
              <a:t>も</a:t>
            </a:r>
            <a:r>
              <a:rPr lang="ja-JP" altLang="ja-JP" sz="1600" dirty="0">
                <a:latin typeface="メイリオ" panose="020B0604030504040204" pitchFamily="50" charset="-128"/>
                <a:ea typeface="メイリオ" panose="020B0604030504040204" pitchFamily="50" charset="-128"/>
              </a:rPr>
              <a:t>行</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それらの内容は、プログラム管理委員会に報告され、専攻医の研修の進め方を決める上で重要な資料となります。</a:t>
            </a:r>
            <a:endParaRPr lang="en-US" altLang="ja-JP" sz="16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3A2D1CA1-AC03-4994-B8F8-8FDE31AC3E82}"/>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9"/>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専攻医の評価時期と方法</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9" name="タイトル 1">
            <a:extLst>
              <a:ext uri="{FF2B5EF4-FFF2-40B4-BE49-F238E27FC236}">
                <a16:creationId xmlns:a16="http://schemas.microsoft.com/office/drawing/2014/main" id="{844FC7B5-2BD4-4400-AD0A-5517AADFA55C}"/>
              </a:ext>
            </a:extLst>
          </p:cNvPr>
          <p:cNvSpPr txBox="1">
            <a:spLocks/>
          </p:cNvSpPr>
          <p:nvPr/>
        </p:nvSpPr>
        <p:spPr>
          <a:xfrm>
            <a:off x="0" y="928398"/>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a:pPr>
            <a:r>
              <a:rPr lang="ja-JP" altLang="en-US" sz="2400" dirty="0">
                <a:solidFill>
                  <a:prstClr val="black"/>
                </a:solidFill>
                <a:latin typeface="メイリオ" panose="020B0604030504040204" pitchFamily="50" charset="-128"/>
                <a:ea typeface="メイリオ" panose="020B0604030504040204" pitchFamily="50" charset="-128"/>
                <a:cs typeface="+mn-cs"/>
              </a:rPr>
              <a:t>形成的評価</a:t>
            </a:r>
          </a:p>
        </p:txBody>
      </p:sp>
      <p:sp>
        <p:nvSpPr>
          <p:cNvPr id="10" name="タイトル 1">
            <a:extLst>
              <a:ext uri="{FF2B5EF4-FFF2-40B4-BE49-F238E27FC236}">
                <a16:creationId xmlns:a16="http://schemas.microsoft.com/office/drawing/2014/main" id="{A37604DD-5A99-4B8F-9A9C-4608A806F38F}"/>
              </a:ext>
            </a:extLst>
          </p:cNvPr>
          <p:cNvSpPr txBox="1">
            <a:spLocks/>
          </p:cNvSpPr>
          <p:nvPr/>
        </p:nvSpPr>
        <p:spPr>
          <a:xfrm>
            <a:off x="0" y="3414730"/>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startAt="2"/>
            </a:pPr>
            <a:r>
              <a:rPr lang="ja-JP" altLang="en-US" sz="2400" dirty="0">
                <a:solidFill>
                  <a:prstClr val="black"/>
                </a:solidFill>
                <a:latin typeface="メイリオ" panose="020B0604030504040204" pitchFamily="50" charset="-128"/>
                <a:ea typeface="メイリオ" panose="020B0604030504040204" pitchFamily="50" charset="-128"/>
                <a:cs typeface="+mn-cs"/>
              </a:rPr>
              <a:t>総括的評価</a:t>
            </a:r>
          </a:p>
        </p:txBody>
      </p:sp>
      <p:sp>
        <p:nvSpPr>
          <p:cNvPr id="11" name="正方形/長方形 10">
            <a:extLst>
              <a:ext uri="{FF2B5EF4-FFF2-40B4-BE49-F238E27FC236}">
                <a16:creationId xmlns:a16="http://schemas.microsoft.com/office/drawing/2014/main" id="{2F36D808-86DE-4923-94BD-A9EF1AC67F3D}"/>
              </a:ext>
            </a:extLst>
          </p:cNvPr>
          <p:cNvSpPr/>
          <p:nvPr/>
        </p:nvSpPr>
        <p:spPr>
          <a:xfrm>
            <a:off x="275826" y="4026730"/>
            <a:ext cx="8592345" cy="2062103"/>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専門医認定申請年</a:t>
            </a:r>
            <a:r>
              <a:rPr lang="en-US" altLang="ja-JP" sz="1600" dirty="0">
                <a:latin typeface="メイリオ" panose="020B0604030504040204" pitchFamily="50" charset="-128"/>
                <a:ea typeface="メイリオ" panose="020B0604030504040204" pitchFamily="50" charset="-128"/>
              </a:rPr>
              <a:t>(3</a:t>
            </a:r>
            <a:r>
              <a:rPr lang="ja-JP" altLang="ja-JP" sz="1600" dirty="0">
                <a:latin typeface="メイリオ" panose="020B0604030504040204" pitchFamily="50" charset="-128"/>
                <a:ea typeface="メイリオ" panose="020B0604030504040204" pitchFamily="50" charset="-128"/>
              </a:rPr>
              <a:t>年目）の</a:t>
            </a:r>
            <a:r>
              <a:rPr lang="en-US" altLang="ja-JP" sz="1600" dirty="0">
                <a:latin typeface="メイリオ" panose="020B0604030504040204" pitchFamily="50" charset="-128"/>
                <a:ea typeface="メイリオ" panose="020B0604030504040204" pitchFamily="50" charset="-128"/>
              </a:rPr>
              <a:t>3</a:t>
            </a:r>
            <a:r>
              <a:rPr lang="ja-JP" altLang="ja-JP" sz="1600" dirty="0">
                <a:latin typeface="メイリオ" panose="020B0604030504040204" pitchFamily="50" charset="-128"/>
                <a:ea typeface="メイリオ" panose="020B0604030504040204" pitchFamily="50" charset="-128"/>
              </a:rPr>
              <a:t>月末時点での研修記録および評価</a:t>
            </a:r>
            <a:r>
              <a:rPr lang="ja-JP" altLang="en-US" sz="1600" dirty="0">
                <a:latin typeface="メイリオ" panose="020B0604030504040204" pitchFamily="50" charset="-128"/>
                <a:ea typeface="メイリオ" panose="020B0604030504040204" pitchFamily="50" charset="-128"/>
              </a:rPr>
              <a:t>に基づき、研修修了を判定するためのものです（修了要件は</a:t>
            </a:r>
            <a:r>
              <a:rPr lang="zh-TW" altLang="en-US" sz="1600" dirty="0">
                <a:latin typeface="メイリオ" panose="020B0604030504040204" pitchFamily="50" charset="-128"/>
                <a:ea typeface="メイリオ" panose="020B0604030504040204" pitchFamily="50" charset="-128"/>
              </a:rPr>
              <a:t>整備基準項目</a:t>
            </a:r>
            <a:r>
              <a:rPr lang="en-US" altLang="zh-TW" sz="1600" dirty="0">
                <a:latin typeface="メイリオ" panose="020B0604030504040204" pitchFamily="50" charset="-128"/>
                <a:ea typeface="メイリオ" panose="020B0604030504040204" pitchFamily="50" charset="-128"/>
              </a:rPr>
              <a:t>53</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自己・指導医による評価に加えて、</a:t>
            </a:r>
            <a:r>
              <a:rPr lang="ja-JP" altLang="ja-JP" sz="1600" dirty="0">
                <a:latin typeface="メイリオ" panose="020B0604030504040204" pitchFamily="50" charset="-128"/>
                <a:ea typeface="メイリオ" panose="020B0604030504040204" pitchFamily="50" charset="-128"/>
              </a:rPr>
              <a:t>手術・手技については</a:t>
            </a:r>
            <a:r>
              <a:rPr lang="ja-JP" altLang="en-US" sz="1600" dirty="0">
                <a:latin typeface="メイリオ" panose="020B0604030504040204" pitchFamily="50" charset="-128"/>
                <a:ea typeface="メイリオ" panose="020B0604030504040204" pitchFamily="50" charset="-128"/>
              </a:rPr>
              <a:t>各施設の産婦人科の指導</a:t>
            </a:r>
            <a:r>
              <a:rPr lang="ja-JP" altLang="ja-JP" sz="1600" dirty="0">
                <a:latin typeface="メイリオ" panose="020B0604030504040204" pitchFamily="50" charset="-128"/>
                <a:ea typeface="メイリオ" panose="020B0604030504040204" pitchFamily="50" charset="-128"/>
              </a:rPr>
              <a:t>責任者が技能を確認</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他職種評価として</a:t>
            </a:r>
            <a:r>
              <a:rPr lang="ja-JP" altLang="ja-JP" sz="1600" dirty="0">
                <a:latin typeface="メイリオ" panose="020B0604030504040204" pitchFamily="50" charset="-128"/>
                <a:ea typeface="メイリオ" panose="020B0604030504040204" pitchFamily="50" charset="-128"/>
              </a:rPr>
              <a:t>看護師長などの</a:t>
            </a:r>
            <a:r>
              <a:rPr lang="ja-JP" altLang="en-US" sz="1600" dirty="0">
                <a:latin typeface="メイリオ" panose="020B0604030504040204" pitchFamily="50" charset="-128"/>
                <a:ea typeface="メイリオ" panose="020B0604030504040204" pitchFamily="50" charset="-128"/>
              </a:rPr>
              <a:t>医師以外のメディカルスタッフ</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名以上</a:t>
            </a:r>
            <a:r>
              <a:rPr lang="ja-JP" altLang="ja-JP" sz="1600" dirty="0">
                <a:latin typeface="メイリオ" panose="020B0604030504040204" pitchFamily="50" charset="-128"/>
                <a:ea typeface="メイリオ" panose="020B0604030504040204" pitchFamily="50" charset="-128"/>
              </a:rPr>
              <a:t>から評価も受けるように</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　専攻医は専門医認定申請年の</a:t>
            </a:r>
            <a:r>
              <a:rPr lang="en-US" altLang="ja-JP" sz="1600" dirty="0">
                <a:latin typeface="メイリオ" panose="020B0604030504040204" pitchFamily="50" charset="-128"/>
                <a:ea typeface="メイリオ" panose="020B0604030504040204" pitchFamily="50" charset="-128"/>
              </a:rPr>
              <a:t>4</a:t>
            </a:r>
            <a:r>
              <a:rPr lang="ja-JP" altLang="ja-JP" sz="1600" dirty="0">
                <a:latin typeface="メイリオ" panose="020B0604030504040204" pitchFamily="50" charset="-128"/>
                <a:ea typeface="メイリオ" panose="020B0604030504040204" pitchFamily="50" charset="-128"/>
              </a:rPr>
              <a:t>月</a:t>
            </a:r>
            <a:r>
              <a:rPr lang="ja-JP" altLang="en-US" sz="1600" dirty="0">
                <a:latin typeface="メイリオ" panose="020B0604030504040204" pitchFamily="50" charset="-128"/>
                <a:ea typeface="メイリオ" panose="020B0604030504040204" pitchFamily="50" charset="-128"/>
              </a:rPr>
              <a:t>中旬</a:t>
            </a:r>
            <a:r>
              <a:rPr lang="ja-JP" altLang="ja-JP" sz="1600" dirty="0">
                <a:latin typeface="メイリオ" panose="020B0604030504040204" pitchFamily="50" charset="-128"/>
                <a:ea typeface="メイリオ" panose="020B0604030504040204" pitchFamily="50" charset="-128"/>
              </a:rPr>
              <a:t>までに研修プログラム管理委員会に修了認定の申請を行</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。研修プログラム管理委員会は</a:t>
            </a:r>
            <a:r>
              <a:rPr lang="en-US" altLang="ja-JP" sz="1600" dirty="0">
                <a:latin typeface="メイリオ" panose="020B0604030504040204" pitchFamily="50" charset="-128"/>
                <a:ea typeface="メイリオ" panose="020B0604030504040204" pitchFamily="50" charset="-128"/>
              </a:rPr>
              <a:t>5</a:t>
            </a:r>
            <a:r>
              <a:rPr lang="ja-JP" altLang="ja-JP"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rPr>
              <a:t>日</a:t>
            </a:r>
            <a:r>
              <a:rPr lang="ja-JP" altLang="ja-JP" sz="1600" dirty="0">
                <a:latin typeface="メイリオ" panose="020B0604030504040204" pitchFamily="50" charset="-128"/>
                <a:ea typeface="メイリオ" panose="020B0604030504040204" pitchFamily="50" charset="-128"/>
              </a:rPr>
              <a:t>までに修了判定を行い、</a:t>
            </a:r>
            <a:r>
              <a:rPr lang="ja-JP" altLang="en-US" sz="1600" dirty="0">
                <a:latin typeface="メイリオ" panose="020B0604030504040204" pitchFamily="50" charset="-128"/>
                <a:ea typeface="メイリオ" panose="020B0604030504040204" pitchFamily="50" charset="-128"/>
              </a:rPr>
              <a:t>研修管理システム上で登録します。そして専攻医は研修管理システム上において専門医認定試験受験の申請を行います。</a:t>
            </a:r>
          </a:p>
        </p:txBody>
      </p:sp>
    </p:spTree>
    <p:extLst>
      <p:ext uri="{BB962C8B-B14F-4D97-AF65-F5344CB8AC3E}">
        <p14:creationId xmlns:p14="http://schemas.microsoft.com/office/powerpoint/2010/main" val="69803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05F79C-B809-4D80-821C-AA5DFB39824D}"/>
              </a:ext>
            </a:extLst>
          </p:cNvPr>
          <p:cNvSpPr>
            <a:spLocks noGrp="1"/>
          </p:cNvSpPr>
          <p:nvPr>
            <p:ph idx="1"/>
          </p:nvPr>
        </p:nvSpPr>
        <p:spPr>
          <a:xfrm>
            <a:off x="417194" y="1488622"/>
            <a:ext cx="8431837" cy="1746191"/>
          </a:xfrm>
        </p:spPr>
        <p:txBody>
          <a:bodyPr>
            <a:noAutofit/>
          </a:bodyPr>
          <a:lstStyle/>
          <a:p>
            <a:pPr marL="0" indent="0">
              <a:buNone/>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専攻医は専門医認定申請年の</a:t>
            </a:r>
            <a:r>
              <a:rPr lang="en-US" altLang="ja-JP" sz="1600" dirty="0">
                <a:latin typeface="メイリオ" panose="020B0604030504040204" pitchFamily="50" charset="-128"/>
                <a:ea typeface="メイリオ" panose="020B0604030504040204" pitchFamily="50" charset="-128"/>
              </a:rPr>
              <a:t>4</a:t>
            </a:r>
            <a:r>
              <a:rPr lang="ja-JP" altLang="ja-JP" sz="1600" dirty="0">
                <a:latin typeface="メイリオ" panose="020B0604030504040204" pitchFamily="50" charset="-128"/>
                <a:ea typeface="メイリオ" panose="020B0604030504040204" pitchFamily="50" charset="-128"/>
              </a:rPr>
              <a:t>月中旬までに、産婦人科研修管理システム上で研修記録、</a:t>
            </a:r>
            <a:r>
              <a:rPr lang="ja-JP" altLang="en-US" sz="1600" dirty="0">
                <a:latin typeface="メイリオ" panose="020B0604030504040204" pitchFamily="50" charset="-128"/>
                <a:ea typeface="メイリオ" panose="020B0604030504040204" pitchFamily="50" charset="-128"/>
              </a:rPr>
              <a:t>形成的</a:t>
            </a:r>
            <a:r>
              <a:rPr lang="ja-JP" altLang="ja-JP" sz="1600" dirty="0">
                <a:latin typeface="メイリオ" panose="020B0604030504040204" pitchFamily="50" charset="-128"/>
                <a:ea typeface="メイリオ" panose="020B0604030504040204" pitchFamily="50" charset="-128"/>
              </a:rPr>
              <a:t>評価</a:t>
            </a:r>
            <a:r>
              <a:rPr lang="ja-JP" altLang="en-US" sz="1600" dirty="0">
                <a:latin typeface="メイリオ" panose="020B0604030504040204" pitchFamily="50" charset="-128"/>
                <a:ea typeface="メイリオ" panose="020B0604030504040204" pitchFamily="50" charset="-128"/>
              </a:rPr>
              <a:t>を</a:t>
            </a:r>
            <a:r>
              <a:rPr lang="ja-JP" altLang="ja-JP" sz="1600" dirty="0">
                <a:latin typeface="メイリオ" panose="020B0604030504040204" pitchFamily="50" charset="-128"/>
                <a:ea typeface="メイリオ" panose="020B0604030504040204" pitchFamily="50" charset="-128"/>
              </a:rPr>
              <a:t>登録</a:t>
            </a:r>
            <a:r>
              <a:rPr lang="ja-JP" altLang="en-US" sz="1600" dirty="0">
                <a:latin typeface="メイリオ" panose="020B0604030504040204" pitchFamily="50" charset="-128"/>
                <a:ea typeface="メイリオ" panose="020B0604030504040204" pitchFamily="50" charset="-128"/>
              </a:rPr>
              <a:t>します。</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手術・手技 については、専門研修プログラム統括責任者または専門研修連携施設担当者が、経験症例数に見合った技能であることを確認</a:t>
            </a:r>
            <a:r>
              <a:rPr lang="ja-JP" altLang="en-US" sz="1600" dirty="0">
                <a:latin typeface="メイリオ" panose="020B0604030504040204" pitchFamily="50" charset="-128"/>
                <a:ea typeface="メイリオ" panose="020B0604030504040204" pitchFamily="50" charset="-128"/>
              </a:rPr>
              <a:t>します。</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専門研修プログラム管理委員会は修了要件が満たされていることを確認し、</a:t>
            </a:r>
            <a:r>
              <a:rPr lang="en-US" altLang="ja-JP" sz="1600" dirty="0">
                <a:latin typeface="メイリオ" panose="020B0604030504040204" pitchFamily="50" charset="-128"/>
                <a:ea typeface="メイリオ" panose="020B0604030504040204" pitchFamily="50" charset="-128"/>
              </a:rPr>
              <a:t>5</a:t>
            </a:r>
            <a:r>
              <a:rPr lang="ja-JP" altLang="ja-JP"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rPr>
              <a:t>日</a:t>
            </a:r>
            <a:r>
              <a:rPr lang="ja-JP" altLang="ja-JP" sz="1600" dirty="0">
                <a:latin typeface="メイリオ" panose="020B0604030504040204" pitchFamily="50" charset="-128"/>
                <a:ea typeface="メイリオ" panose="020B0604030504040204" pitchFamily="50" charset="-128"/>
              </a:rPr>
              <a:t>までに修了判定を行い、産婦人科研修システム上で登録</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FBBF8309-DDAE-4F15-B5AB-28A9E70F22E2}"/>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10"/>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修了判定のプロセスと専門医認定審査</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5A76067B-FCF1-431F-A89F-04A15D2BAF2D}"/>
              </a:ext>
            </a:extLst>
          </p:cNvPr>
          <p:cNvSpPr txBox="1">
            <a:spLocks/>
          </p:cNvSpPr>
          <p:nvPr/>
        </p:nvSpPr>
        <p:spPr>
          <a:xfrm>
            <a:off x="0" y="928398"/>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a:pPr>
            <a:r>
              <a:rPr lang="ja-JP" altLang="en-US" sz="2400" dirty="0">
                <a:solidFill>
                  <a:prstClr val="black"/>
                </a:solidFill>
                <a:latin typeface="メイリオ" panose="020B0604030504040204" pitchFamily="50" charset="-128"/>
                <a:ea typeface="メイリオ" panose="020B0604030504040204" pitchFamily="50" charset="-128"/>
                <a:cs typeface="+mn-cs"/>
              </a:rPr>
              <a:t>修了判定のプロセス</a:t>
            </a:r>
          </a:p>
        </p:txBody>
      </p:sp>
      <p:sp>
        <p:nvSpPr>
          <p:cNvPr id="8" name="タイトル 1">
            <a:extLst>
              <a:ext uri="{FF2B5EF4-FFF2-40B4-BE49-F238E27FC236}">
                <a16:creationId xmlns:a16="http://schemas.microsoft.com/office/drawing/2014/main" id="{4AA8D2EA-245B-4EAD-B837-E645C3F69881}"/>
              </a:ext>
            </a:extLst>
          </p:cNvPr>
          <p:cNvSpPr txBox="1">
            <a:spLocks/>
          </p:cNvSpPr>
          <p:nvPr/>
        </p:nvSpPr>
        <p:spPr>
          <a:xfrm>
            <a:off x="0" y="3414730"/>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startAt="2"/>
            </a:pPr>
            <a:r>
              <a:rPr lang="zh-TW" altLang="en-US" sz="2400" dirty="0">
                <a:solidFill>
                  <a:prstClr val="black"/>
                </a:solidFill>
                <a:latin typeface="メイリオ" panose="020B0604030504040204" pitchFamily="50" charset="-128"/>
                <a:ea typeface="メイリオ" panose="020B0604030504040204" pitchFamily="50" charset="-128"/>
                <a:cs typeface="+mn-cs"/>
              </a:rPr>
              <a:t>専門医認定審査</a:t>
            </a:r>
          </a:p>
        </p:txBody>
      </p:sp>
      <p:sp>
        <p:nvSpPr>
          <p:cNvPr id="9" name="コンテンツ プレースホルダー 2">
            <a:extLst>
              <a:ext uri="{FF2B5EF4-FFF2-40B4-BE49-F238E27FC236}">
                <a16:creationId xmlns:a16="http://schemas.microsoft.com/office/drawing/2014/main" id="{646C2BE9-969F-4FA1-8030-3B10CC38DBCD}"/>
              </a:ext>
            </a:extLst>
          </p:cNvPr>
          <p:cNvSpPr txBox="1">
            <a:spLocks/>
          </p:cNvSpPr>
          <p:nvPr/>
        </p:nvSpPr>
        <p:spPr>
          <a:xfrm>
            <a:off x="417195" y="4026730"/>
            <a:ext cx="8431836" cy="23087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修了と判定された専攻医は、</a:t>
            </a:r>
            <a:r>
              <a:rPr lang="en-US" altLang="ja-JP" sz="1600" dirty="0">
                <a:latin typeface="メイリオ" panose="020B0604030504040204" pitchFamily="50" charset="-128"/>
                <a:ea typeface="メイリオ" panose="020B0604030504040204" pitchFamily="50" charset="-128"/>
              </a:rPr>
              <a:t>5</a:t>
            </a:r>
            <a:r>
              <a:rPr lang="ja-JP" altLang="ja-JP" sz="1600" dirty="0">
                <a:latin typeface="メイリオ" panose="020B0604030504040204" pitchFamily="50" charset="-128"/>
                <a:ea typeface="メイリオ" panose="020B0604030504040204" pitchFamily="50" charset="-128"/>
              </a:rPr>
              <a:t>月末日までに研修システムを用いて専門医認定試験受験の申請を行</a:t>
            </a:r>
            <a:r>
              <a:rPr lang="ja-JP" altLang="en-US" sz="1600" dirty="0">
                <a:latin typeface="メイリオ" panose="020B0604030504040204" pitchFamily="50" charset="-128"/>
                <a:ea typeface="メイリオ" panose="020B0604030504040204" pitchFamily="50" charset="-128"/>
              </a:rPr>
              <a:t>い、</a:t>
            </a:r>
            <a:r>
              <a:rPr lang="ja-JP" altLang="ja-JP" sz="1600" dirty="0">
                <a:latin typeface="メイリオ" panose="020B0604030504040204" pitchFamily="50" charset="-128"/>
                <a:ea typeface="メイリオ" panose="020B0604030504040204" pitchFamily="50" charset="-128"/>
              </a:rPr>
              <a:t>専門医認定一次審査を</a:t>
            </a:r>
            <a:r>
              <a:rPr lang="ja-JP" altLang="en-US" sz="1600" dirty="0">
                <a:latin typeface="メイリオ" panose="020B0604030504040204" pitchFamily="50" charset="-128"/>
                <a:ea typeface="メイリオ" panose="020B0604030504040204" pitchFamily="50" charset="-128"/>
              </a:rPr>
              <a:t>受けます</a:t>
            </a:r>
            <a:r>
              <a:rPr lang="ja-JP" altLang="ja-JP" sz="1600" dirty="0">
                <a:latin typeface="メイリオ" panose="020B0604030504040204" pitchFamily="50" charset="-128"/>
                <a:ea typeface="メイリオ" panose="020B0604030504040204" pitchFamily="50" charset="-128"/>
              </a:rPr>
              <a:t>。地方委員会での審査を経て、日本産科婦人科学会中央専門医制度委員会</a:t>
            </a:r>
            <a:r>
              <a:rPr lang="ja-JP" altLang="en-US" sz="1600" dirty="0">
                <a:latin typeface="メイリオ" panose="020B0604030504040204" pitchFamily="50" charset="-128"/>
                <a:ea typeface="メイリオ" panose="020B0604030504040204" pitchFamily="50" charset="-128"/>
              </a:rPr>
              <a:t>に一次審査結果を提出します。</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一次審査に合格すると、専門医認定二次審査（筆記試験および面接試験）の受験資格を得</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a:t>
            </a:r>
          </a:p>
          <a:p>
            <a:pPr marL="0" indent="0">
              <a:buNone/>
            </a:pPr>
            <a:r>
              <a:rPr lang="ja-JP" altLang="en-US" sz="1600" dirty="0">
                <a:latin typeface="メイリオ" panose="020B0604030504040204" pitchFamily="50" charset="-128"/>
                <a:ea typeface="メイリオ" panose="020B0604030504040204" pitchFamily="50" charset="-128"/>
              </a:rPr>
              <a:t>　専攻医は、専門研修開始から </a:t>
            </a:r>
            <a:r>
              <a:rPr lang="en-US" altLang="ja-JP" sz="1600" dirty="0">
                <a:latin typeface="メイリオ" panose="020B0604030504040204" pitchFamily="50" charset="-128"/>
                <a:ea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rPr>
              <a:t>年以内に専門研修を修了し </a:t>
            </a:r>
            <a:r>
              <a:rPr lang="en-US" altLang="ja-JP" sz="1600" dirty="0">
                <a:latin typeface="メイリオ" panose="020B0604030504040204" pitchFamily="50" charset="-128"/>
                <a:ea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rPr>
              <a:t>年以内に初回の専門医認定</a:t>
            </a:r>
          </a:p>
          <a:p>
            <a:pPr marL="0" indent="0">
              <a:buNone/>
            </a:pPr>
            <a:r>
              <a:rPr lang="ja-JP" altLang="en-US" sz="1600" dirty="0">
                <a:latin typeface="メイリオ" panose="020B0604030504040204" pitchFamily="50" charset="-128"/>
                <a:ea typeface="メイリオ" panose="020B0604030504040204" pitchFamily="50" charset="-128"/>
              </a:rPr>
              <a:t>審査の受験を行って下さい。</a:t>
            </a:r>
            <a:r>
              <a:rPr lang="ja-JP" altLang="ja-JP" sz="1600" dirty="0">
                <a:latin typeface="メイリオ" panose="020B0604030504040204" pitchFamily="50" charset="-128"/>
                <a:ea typeface="メイリオ" panose="020B0604030504040204" pitchFamily="50" charset="-128"/>
              </a:rPr>
              <a:t>専門医認定二次審査の受験</a:t>
            </a:r>
            <a:r>
              <a:rPr lang="ja-JP" altLang="en-US" sz="1600" dirty="0">
                <a:latin typeface="メイリオ" panose="020B0604030504040204" pitchFamily="50" charset="-128"/>
                <a:ea typeface="メイリオ" panose="020B0604030504040204" pitchFamily="50" charset="-128"/>
              </a:rPr>
              <a:t>期限</a:t>
            </a:r>
            <a:r>
              <a:rPr lang="ja-JP" altLang="ja-JP" sz="1600" dirty="0">
                <a:latin typeface="メイリオ" panose="020B0604030504040204" pitchFamily="50" charset="-128"/>
                <a:ea typeface="メイリオ" panose="020B0604030504040204" pitchFamily="50" charset="-128"/>
              </a:rPr>
              <a:t>は</a:t>
            </a:r>
            <a:r>
              <a:rPr lang="ja-JP" altLang="en-US" sz="1600" dirty="0">
                <a:latin typeface="メイリオ" panose="020B0604030504040204" pitchFamily="50" charset="-128"/>
                <a:ea typeface="メイリオ" panose="020B0604030504040204" pitchFamily="50" charset="-128"/>
              </a:rPr>
              <a:t>研修修了時より</a:t>
            </a:r>
            <a:r>
              <a:rPr lang="en-US" altLang="ja-JP" sz="1600" dirty="0">
                <a:latin typeface="メイリオ" panose="020B0604030504040204" pitchFamily="50" charset="-128"/>
                <a:ea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rPr>
              <a:t>年間有効（初回試験＋再試験最大</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回受験可能）</a:t>
            </a:r>
            <a:r>
              <a:rPr lang="ja-JP" altLang="ja-JP" sz="1600" dirty="0">
                <a:latin typeface="メイリオ" panose="020B0604030504040204" pitchFamily="50" charset="-128"/>
                <a:ea typeface="メイリオ" panose="020B0604030504040204" pitchFamily="50" charset="-128"/>
              </a:rPr>
              <a:t>で</a:t>
            </a:r>
            <a:r>
              <a:rPr lang="ja-JP" altLang="en-US" sz="1600" dirty="0">
                <a:latin typeface="メイリオ" panose="020B0604030504040204" pitchFamily="50" charset="-128"/>
                <a:ea typeface="メイリオ" panose="020B0604030504040204" pitchFamily="50" charset="-128"/>
              </a:rPr>
              <a:t>す</a:t>
            </a:r>
            <a:r>
              <a:rPr lang="ja-JP" altLang="ja-JP" sz="16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01402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4631" y="1074222"/>
            <a:ext cx="8594737" cy="4124206"/>
          </a:xfrm>
          <a:prstGeom prst="rect">
            <a:avLst/>
          </a:prstGeom>
          <a:noFill/>
        </p:spPr>
        <p:txBody>
          <a:bodyPr wrap="square" rtlCol="0">
            <a:spAutoFit/>
          </a:bodyPr>
          <a:lstStyle/>
          <a:p>
            <a:pPr>
              <a:lnSpc>
                <a:spcPct val="150000"/>
              </a:lnSpc>
            </a:pPr>
            <a:r>
              <a:rPr lang="ja-JP" altLang="en-US" sz="1600" dirty="0">
                <a:latin typeface="メイリオ" panose="020B0604030504040204" pitchFamily="50" charset="-128"/>
                <a:ea typeface="メイリオ" panose="020B0604030504040204" pitchFamily="50" charset="-128"/>
              </a:rPr>
              <a:t>当</a:t>
            </a:r>
            <a:r>
              <a:rPr lang="ja-JP" altLang="ja-JP" sz="1600" dirty="0">
                <a:latin typeface="メイリオ" panose="020B0604030504040204" pitchFamily="50" charset="-128"/>
                <a:ea typeface="メイリオ" panose="020B0604030504040204" pitchFamily="50" charset="-128"/>
              </a:rPr>
              <a:t>プログラム管理委員会</a:t>
            </a:r>
            <a:r>
              <a:rPr lang="ja-JP" altLang="en-US" sz="1600" dirty="0">
                <a:latin typeface="メイリオ" panose="020B0604030504040204" pitchFamily="50" charset="-128"/>
                <a:ea typeface="メイリオ" panose="020B0604030504040204" pitchFamily="50" charset="-128"/>
              </a:rPr>
              <a:t>は、基幹施設の指導医 </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名と連携施設担当者の計 </a:t>
            </a:r>
            <a:r>
              <a:rPr lang="en-US" altLang="ja-JP" sz="1600" dirty="0">
                <a:latin typeface="メイリオ" panose="020B0604030504040204" pitchFamily="50" charset="-128"/>
                <a:ea typeface="メイリオ" panose="020B0604030504040204" pitchFamily="50" charset="-128"/>
              </a:rPr>
              <a:t>16</a:t>
            </a:r>
            <a:r>
              <a:rPr lang="ja-JP" altLang="en-US" sz="1600" dirty="0">
                <a:latin typeface="メイリオ" panose="020B0604030504040204" pitchFamily="50" charset="-128"/>
                <a:ea typeface="メイリオ" panose="020B0604030504040204" pitchFamily="50" charset="-128"/>
              </a:rPr>
              <a:t>名で構成されています。</a:t>
            </a:r>
            <a:r>
              <a:rPr lang="ja-JP" altLang="ja-JP" sz="1600" dirty="0">
                <a:latin typeface="メイリオ" panose="020B0604030504040204" pitchFamily="50" charset="-128"/>
                <a:ea typeface="メイリオ" panose="020B0604030504040204" pitchFamily="50" charset="-128"/>
              </a:rPr>
              <a:t>プログラム管理委員会は、</a:t>
            </a:r>
            <a:r>
              <a:rPr lang="ja-JP" altLang="en-US" sz="1600" dirty="0">
                <a:latin typeface="メイリオ" panose="020B0604030504040204" pitchFamily="50" charset="-128"/>
                <a:ea typeface="メイリオ" panose="020B0604030504040204" pitchFamily="50" charset="-128"/>
              </a:rPr>
              <a:t>委員会会議を開催し、</a:t>
            </a:r>
            <a:r>
              <a:rPr lang="ja-JP" altLang="ja-JP" sz="1600" dirty="0">
                <a:latin typeface="メイリオ" panose="020B0604030504040204" pitchFamily="50" charset="-128"/>
                <a:ea typeface="メイリオ" panose="020B0604030504040204" pitchFamily="50" charset="-128"/>
              </a:rPr>
              <a:t>専攻医および研修プログラムの管理と研修プログラム</a:t>
            </a:r>
            <a:r>
              <a:rPr lang="ja-JP" altLang="en-US" sz="1600" dirty="0">
                <a:latin typeface="メイリオ" panose="020B0604030504040204" pitchFamily="50" charset="-128"/>
                <a:ea typeface="メイリオ" panose="020B0604030504040204" pitchFamily="50" charset="-128"/>
              </a:rPr>
              <a:t>の</a:t>
            </a:r>
            <a:r>
              <a:rPr lang="ja-JP" altLang="ja-JP" sz="1600" dirty="0">
                <a:latin typeface="メイリオ" panose="020B0604030504040204" pitchFamily="50" charset="-128"/>
                <a:ea typeface="メイリオ" panose="020B0604030504040204" pitchFamily="50" charset="-128"/>
              </a:rPr>
              <a:t>改良を行</a:t>
            </a:r>
            <a:r>
              <a:rPr lang="ja-JP" altLang="en-US" sz="1600" dirty="0">
                <a:latin typeface="メイリオ" panose="020B0604030504040204" pitchFamily="50" charset="-128"/>
                <a:ea typeface="メイリオ" panose="020B0604030504040204" pitchFamily="50" charset="-128"/>
              </a:rPr>
              <a:t>います。</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en-US" sz="1600" dirty="0">
                <a:latin typeface="メイリオ" panose="020B0604030504040204" pitchFamily="50" charset="-128"/>
                <a:ea typeface="メイリオ" panose="020B0604030504040204" pitchFamily="50" charset="-128"/>
              </a:rPr>
              <a:t>主な議題は以下の通りです。</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専攻医ごとの</a:t>
            </a:r>
            <a:r>
              <a:rPr lang="ja-JP" altLang="ja-JP" sz="1600" dirty="0">
                <a:latin typeface="メイリオ" panose="020B0604030504040204" pitchFamily="50" charset="-128"/>
                <a:ea typeface="メイリオ" panose="020B0604030504040204" pitchFamily="50" charset="-128"/>
              </a:rPr>
              <a:t>専門研修の進め方</a:t>
            </a:r>
            <a:r>
              <a:rPr lang="ja-JP" altLang="en-US" sz="1600" dirty="0">
                <a:latin typeface="メイリオ" panose="020B0604030504040204" pitchFamily="50" charset="-128"/>
                <a:ea typeface="メイリオ" panose="020B0604030504040204" pitchFamily="50" charset="-128"/>
              </a:rPr>
              <a:t>。到達度評価・</a:t>
            </a:r>
            <a:r>
              <a:rPr lang="ja-JP" altLang="ja-JP" sz="1600" dirty="0">
                <a:latin typeface="メイリオ" panose="020B0604030504040204" pitchFamily="50" charset="-128"/>
                <a:ea typeface="メイリオ" panose="020B0604030504040204" pitchFamily="50" charset="-128"/>
              </a:rPr>
              <a:t>総括的評価</a:t>
            </a:r>
            <a:r>
              <a:rPr lang="ja-JP" altLang="en-US" sz="1600" dirty="0">
                <a:latin typeface="メイリオ" panose="020B0604030504040204" pitchFamily="50" charset="-128"/>
                <a:ea typeface="メイリオ" panose="020B0604030504040204" pitchFamily="50" charset="-128"/>
              </a:rPr>
              <a:t>のチェック、</a:t>
            </a:r>
            <a:r>
              <a:rPr lang="ja-JP" altLang="ja-JP" sz="1600" dirty="0">
                <a:latin typeface="メイリオ" panose="020B0604030504040204" pitchFamily="50" charset="-128"/>
                <a:ea typeface="メイリオ" panose="020B0604030504040204" pitchFamily="50" charset="-128"/>
              </a:rPr>
              <a:t>修了判定</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n"/>
            </a:pPr>
            <a:r>
              <a:rPr lang="ja-JP" altLang="ja-JP" sz="1600" dirty="0">
                <a:latin typeface="メイリオ" panose="020B0604030504040204" pitchFamily="50" charset="-128"/>
                <a:ea typeface="メイリオ" panose="020B0604030504040204" pitchFamily="50" charset="-128"/>
              </a:rPr>
              <a:t>翌年度の専門研修プログラム応募者の採否決定</a:t>
            </a:r>
          </a:p>
          <a:p>
            <a:pPr marL="285750" indent="-285750">
              <a:lnSpc>
                <a:spcPct val="150000"/>
              </a:lnSpc>
              <a:buFont typeface="Wingdings" panose="05000000000000000000" pitchFamily="2" charset="2"/>
              <a:buChar char="n"/>
            </a:pPr>
            <a:r>
              <a:rPr lang="ja-JP" altLang="en-US" sz="1600" dirty="0">
                <a:latin typeface="メイリオ" panose="020B0604030504040204" pitchFamily="50" charset="-128"/>
                <a:ea typeface="メイリオ" panose="020B0604030504040204" pitchFamily="50" charset="-128"/>
              </a:rPr>
              <a:t>連携</a:t>
            </a:r>
            <a:r>
              <a:rPr lang="ja-JP" altLang="ja-JP" sz="1600" dirty="0">
                <a:latin typeface="メイリオ" panose="020B0604030504040204" pitchFamily="50" charset="-128"/>
                <a:ea typeface="メイリオ" panose="020B0604030504040204" pitchFamily="50" charset="-128"/>
              </a:rPr>
              <a:t>施設の前年度診療実績</a:t>
            </a:r>
            <a:r>
              <a:rPr lang="ja-JP" altLang="en-US" sz="1600" dirty="0">
                <a:latin typeface="メイリオ" panose="020B0604030504040204" pitchFamily="50" charset="-128"/>
                <a:ea typeface="メイリオ" panose="020B0604030504040204" pitchFamily="50" charset="-128"/>
              </a:rPr>
              <a:t>等</a:t>
            </a:r>
            <a:r>
              <a:rPr lang="ja-JP" altLang="ja-JP" sz="1600" dirty="0">
                <a:latin typeface="メイリオ" panose="020B0604030504040204" pitchFamily="50" charset="-128"/>
                <a:ea typeface="メイリオ" panose="020B0604030504040204" pitchFamily="50" charset="-128"/>
              </a:rPr>
              <a:t>に基づく</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次年度の専攻医受け入れ数の決定</a:t>
            </a:r>
          </a:p>
          <a:p>
            <a:pPr marL="285750" indent="-285750">
              <a:lnSpc>
                <a:spcPct val="150000"/>
              </a:lnSpc>
              <a:buFont typeface="Wingdings" panose="05000000000000000000" pitchFamily="2" charset="2"/>
              <a:buChar char="n"/>
            </a:pPr>
            <a:r>
              <a:rPr lang="ja-JP" altLang="ja-JP" sz="1600" dirty="0">
                <a:latin typeface="メイリオ" panose="020B0604030504040204" pitchFamily="50" charset="-128"/>
                <a:ea typeface="メイリオ" panose="020B0604030504040204" pitchFamily="50" charset="-128"/>
              </a:rPr>
              <a:t>専攻医指導施設の評価</a:t>
            </a:r>
            <a:r>
              <a:rPr lang="ja-JP" altLang="en-US" sz="1600" dirty="0">
                <a:latin typeface="メイリオ" panose="020B0604030504040204" pitchFamily="50" charset="-128"/>
                <a:ea typeface="メイリオ" panose="020B0604030504040204" pitchFamily="50" charset="-128"/>
              </a:rPr>
              <a:t>内容の公表および検討</a:t>
            </a:r>
            <a:endParaRPr lang="en-US" altLang="ja-JP" sz="1600" dirty="0">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n"/>
            </a:pPr>
            <a:r>
              <a:rPr lang="ja-JP" altLang="ja-JP" sz="1600" dirty="0">
                <a:latin typeface="メイリオ" panose="020B0604030504040204" pitchFamily="50" charset="-128"/>
                <a:ea typeface="メイリオ" panose="020B0604030504040204" pitchFamily="50" charset="-128"/>
              </a:rPr>
              <a:t>研修プログラムに対する評価</a:t>
            </a:r>
            <a:r>
              <a:rPr lang="ja-JP" altLang="en-US" sz="1600" dirty="0">
                <a:latin typeface="メイリオ" panose="020B0604030504040204" pitchFamily="50" charset="-128"/>
                <a:ea typeface="メイリオ" panose="020B0604030504040204" pitchFamily="50" charset="-128"/>
              </a:rPr>
              <a:t>や、</a:t>
            </a:r>
            <a:r>
              <a:rPr lang="ja-JP" altLang="ja-JP" sz="1600" dirty="0">
                <a:latin typeface="メイリオ" panose="020B0604030504040204" pitchFamily="50" charset="-128"/>
                <a:ea typeface="メイリオ" panose="020B0604030504040204" pitchFamily="50" charset="-128"/>
              </a:rPr>
              <a:t>サイトビジットの結果に基づく、研修プログラム改良に向けた検討</a:t>
            </a:r>
            <a:endParaRPr lang="en-US" altLang="ja-JP" sz="16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69A35643-DFD9-44D3-BF82-04CDE587F952}"/>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11"/>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専門研修管理委員会の運営計画</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236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05524" y="1150158"/>
            <a:ext cx="8532952" cy="2923877"/>
          </a:xfrm>
          <a:prstGeom prst="rect">
            <a:avLst/>
          </a:prstGeom>
        </p:spPr>
        <p:txBody>
          <a:bodyPr wrap="square">
            <a:spAutoFit/>
          </a:bodyPr>
          <a:lstStyle/>
          <a:p>
            <a:pPr>
              <a:lnSpc>
                <a:spcPct val="150000"/>
              </a:lnSpc>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日本産科婦人科学会が主催する、あるいは日本産科婦人科学会の承認のもとで</a:t>
            </a:r>
            <a:r>
              <a:rPr lang="ja-JP" altLang="en-US" sz="1600" dirty="0">
                <a:latin typeface="メイリオ" panose="020B0604030504040204" pitchFamily="50" charset="-128"/>
                <a:ea typeface="メイリオ" panose="020B0604030504040204" pitchFamily="50" charset="-128"/>
              </a:rPr>
              <a:t>地方</a:t>
            </a:r>
            <a:r>
              <a:rPr lang="ja-JP" altLang="ja-JP" sz="1600" dirty="0">
                <a:latin typeface="メイリオ" panose="020B0604030504040204" pitchFamily="50" charset="-128"/>
                <a:ea typeface="メイリオ" panose="020B0604030504040204" pitchFamily="50" charset="-128"/>
              </a:rPr>
              <a:t>産科婦人科学会</a:t>
            </a:r>
            <a:r>
              <a:rPr lang="ja-JP" altLang="en-US" sz="1600" dirty="0">
                <a:latin typeface="メイリオ" panose="020B0604030504040204" pitchFamily="50" charset="-128"/>
                <a:ea typeface="メイリオ" panose="020B0604030504040204" pitchFamily="50" charset="-128"/>
              </a:rPr>
              <a:t>など</a:t>
            </a:r>
            <a:r>
              <a:rPr lang="ja-JP" altLang="ja-JP" sz="1600" dirty="0">
                <a:latin typeface="メイリオ" panose="020B0604030504040204" pitchFamily="50" charset="-128"/>
                <a:ea typeface="メイリオ" panose="020B0604030504040204" pitchFamily="50" charset="-128"/>
              </a:rPr>
              <a:t>が主催する産婦人科指導医講習会が行われ</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。そこでは、産婦人科医師教育のあり方について講習が行われ</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。指導医講習会の受講は、指導医認定や更新のために必須</a:t>
            </a:r>
            <a:r>
              <a:rPr lang="ja-JP" altLang="en-US" sz="1600" dirty="0">
                <a:latin typeface="メイリオ" panose="020B0604030504040204" pitchFamily="50" charset="-128"/>
                <a:ea typeface="メイリオ" panose="020B0604030504040204" pitchFamily="50" charset="-128"/>
              </a:rPr>
              <a:t>となっています</a:t>
            </a:r>
            <a:r>
              <a:rPr lang="ja-JP" altLang="ja-JP" sz="1600" dirty="0">
                <a:latin typeface="メイリオ" panose="020B0604030504040204" pitchFamily="50" charset="-128"/>
                <a:ea typeface="メイリオ" panose="020B0604030504040204" pitchFamily="50" charset="-128"/>
              </a:rPr>
              <a:t>。</a:t>
            </a:r>
          </a:p>
          <a:p>
            <a:pPr>
              <a:lnSpc>
                <a:spcPct val="150000"/>
              </a:lnSpc>
            </a:pPr>
            <a:r>
              <a:rPr lang="ja-JP" altLang="ja-JP" sz="1600" dirty="0">
                <a:latin typeface="メイリオ" panose="020B0604030504040204" pitchFamily="50" charset="-128"/>
                <a:ea typeface="メイリオ" panose="020B0604030504040204" pitchFamily="50" charset="-128"/>
              </a:rPr>
              <a:t>　さらに、専攻医の教育は研修医の教育と共通するところが多く、</a:t>
            </a:r>
            <a:r>
              <a:rPr lang="ja-JP" altLang="en-US" sz="1600" dirty="0">
                <a:latin typeface="メイリオ" panose="020B0604030504040204" pitchFamily="50" charset="-128"/>
                <a:ea typeface="メイリオ" panose="020B0604030504040204" pitchFamily="50" charset="-128"/>
              </a:rPr>
              <a:t>広島</a:t>
            </a:r>
            <a:r>
              <a:rPr lang="ja-JP" altLang="ja-JP" sz="1600" dirty="0">
                <a:latin typeface="メイリオ" panose="020B0604030504040204" pitchFamily="50" charset="-128"/>
                <a:ea typeface="メイリオ" panose="020B0604030504040204" pitchFamily="50" charset="-128"/>
              </a:rPr>
              <a:t>大学に</a:t>
            </a:r>
            <a:r>
              <a:rPr lang="ja-JP" altLang="en-US" sz="1600" dirty="0">
                <a:latin typeface="メイリオ" panose="020B0604030504040204" pitchFamily="50" charset="-128"/>
                <a:ea typeface="メイリオ" panose="020B0604030504040204" pitchFamily="50" charset="-128"/>
              </a:rPr>
              <a:t>在籍</a:t>
            </a:r>
            <a:r>
              <a:rPr lang="ja-JP" altLang="ja-JP" sz="1600" dirty="0">
                <a:latin typeface="メイリオ" panose="020B0604030504040204" pitchFamily="50" charset="-128"/>
                <a:ea typeface="メイリオ" panose="020B0604030504040204" pitchFamily="50" charset="-128"/>
              </a:rPr>
              <a:t>している指導医のほとんどが</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「医師の臨床研修に係る指導医講習会」を受講し、</a:t>
            </a:r>
            <a:r>
              <a:rPr lang="ja-JP" altLang="en-US" sz="1600" dirty="0">
                <a:latin typeface="メイリオ" panose="020B0604030504040204" pitchFamily="50" charset="-128"/>
                <a:ea typeface="メイリオ" panose="020B0604030504040204" pitchFamily="50" charset="-128"/>
              </a:rPr>
              <a:t>医師教育のあり方について学んで、</a:t>
            </a:r>
            <a:r>
              <a:rPr lang="ja-JP" altLang="ja-JP" sz="1600" dirty="0">
                <a:latin typeface="メイリオ" panose="020B0604030504040204" pitchFamily="50" charset="-128"/>
                <a:ea typeface="メイリオ" panose="020B0604030504040204" pitchFamily="50" charset="-128"/>
              </a:rPr>
              <a:t>医師臨床研修指導医の認定を受けてい</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9197AA6A-70AD-4856-8AFC-3414260EA0C7}"/>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12"/>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専門研修指導医の研修計画</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3070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0" y="152292"/>
            <a:ext cx="9144000" cy="612000"/>
          </a:xfrm>
          <a:solidFill>
            <a:schemeClr val="tx2"/>
          </a:solidFill>
          <a:ln>
            <a:solidFill>
              <a:schemeClr val="tx1"/>
            </a:solidFill>
          </a:ln>
        </p:spPr>
        <p:txBody>
          <a:bodyPr>
            <a:normAutofit/>
          </a:bodyPr>
          <a:lstStyle/>
          <a:p>
            <a:r>
              <a:rPr lang="ja-JP" altLang="en-US" sz="3200" dirty="0">
                <a:solidFill>
                  <a:schemeClr val="bg1"/>
                </a:solidFill>
                <a:latin typeface="メイリオ" panose="020B0604030504040204" pitchFamily="50" charset="-128"/>
                <a:ea typeface="メイリオ" panose="020B0604030504040204" pitchFamily="50" charset="-128"/>
              </a:rPr>
              <a:t>目　次</a:t>
            </a:r>
            <a:endParaRPr lang="ja-JP" altLang="ja-JP" sz="3200"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76981" y="1264603"/>
            <a:ext cx="4375355" cy="4780539"/>
          </a:xfrm>
          <a:prstGeom prst="rect">
            <a:avLst/>
          </a:prstGeom>
          <a:noFill/>
        </p:spPr>
        <p:txBody>
          <a:bodyPr wrap="square" rtlCol="0">
            <a:spAutoFit/>
          </a:bodyPr>
          <a:lstStyle/>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rPr>
              <a:t>広島大学産婦人科専門研修プログラムの</a:t>
            </a:r>
            <a:endParaRPr lang="en-US" altLang="ja-JP" sz="1600" dirty="0">
              <a:latin typeface="メイリオ" panose="020B0604030504040204" pitchFamily="50" charset="-128"/>
              <a:ea typeface="メイリオ" panose="020B0604030504040204" pitchFamily="50" charset="-128"/>
            </a:endParaRPr>
          </a:p>
          <a:p>
            <a:pPr lvl="1">
              <a:lnSpc>
                <a:spcPct val="120000"/>
              </a:lnSpc>
            </a:pPr>
            <a:r>
              <a:rPr lang="ja-JP" altLang="en-US" sz="1600" dirty="0">
                <a:latin typeface="メイリオ" panose="020B0604030504040204" pitchFamily="50" charset="-128"/>
                <a:ea typeface="メイリオ" panose="020B0604030504040204" pitchFamily="50" charset="-128"/>
              </a:rPr>
              <a:t>理念・目的・到達目標</a:t>
            </a:r>
            <a:endParaRPr lang="en-US" altLang="ja-JP" sz="1600" dirty="0">
              <a:latin typeface="メイリオ" panose="020B0604030504040204" pitchFamily="50" charset="-128"/>
              <a:ea typeface="メイリオ" panose="020B0604030504040204" pitchFamily="50" charset="-128"/>
            </a:endParaRPr>
          </a:p>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rPr>
              <a:t>専門研修施設群</a:t>
            </a:r>
            <a:endParaRPr lang="en-US" altLang="ja-JP" sz="1600" dirty="0">
              <a:latin typeface="メイリオ" panose="020B0604030504040204" pitchFamily="50" charset="-128"/>
              <a:ea typeface="メイリオ" panose="020B0604030504040204" pitchFamily="50" charset="-128"/>
            </a:endParaRPr>
          </a:p>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rPr>
              <a:t>研修期間</a:t>
            </a:r>
            <a:endParaRPr lang="en-US" altLang="ja-JP" sz="1600" dirty="0">
              <a:latin typeface="メイリオ" panose="020B0604030504040204" pitchFamily="50" charset="-128"/>
              <a:ea typeface="メイリオ" panose="020B0604030504040204" pitchFamily="50" charset="-128"/>
            </a:endParaRPr>
          </a:p>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rPr>
              <a:t>専門知識</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技能の習得計画</a:t>
            </a:r>
            <a:endParaRPr lang="en-US" altLang="ja-JP" sz="1600" dirty="0">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経験すべき手術・処置など</a:t>
            </a:r>
            <a:endParaRPr lang="en-US" altLang="ja-JP" sz="1600" dirty="0">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臨床現場での学習</a:t>
            </a:r>
            <a:endParaRPr lang="en-US" altLang="ja-JP" sz="1600" dirty="0">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臨床現場を離れた学習</a:t>
            </a:r>
            <a:endParaRPr lang="en-US" altLang="ja-JP" sz="1600" dirty="0">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自己学習</a:t>
            </a:r>
          </a:p>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cs typeface="ヒラギノ角ゴ ProN"/>
              </a:rPr>
              <a:t>地域医療に関する研修計画</a:t>
            </a:r>
            <a:endParaRPr lang="en-US" altLang="ja-JP" sz="1600" dirty="0">
              <a:latin typeface="メイリオ" panose="020B0604030504040204" pitchFamily="50" charset="-128"/>
              <a:ea typeface="メイリオ" panose="020B0604030504040204" pitchFamily="50" charset="-128"/>
              <a:cs typeface="ヒラギノ角ゴ ProN"/>
            </a:endParaRPr>
          </a:p>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rPr>
              <a:t>リサーチマインドの養成および学術活動に関する研修計画</a:t>
            </a:r>
          </a:p>
          <a:p>
            <a:pPr marL="342900" indent="-342900">
              <a:lnSpc>
                <a:spcPct val="120000"/>
              </a:lnSpc>
              <a:buFont typeface="+mj-lt"/>
              <a:buAutoNum type="arabicPeriod"/>
            </a:pPr>
            <a:r>
              <a:rPr lang="ja-JP" altLang="en-US" sz="1600" b="0" i="0" dirty="0">
                <a:latin typeface="メイリオ" panose="020B0604030504040204" pitchFamily="50" charset="-128"/>
                <a:ea typeface="メイリオ" panose="020B0604030504040204" pitchFamily="50" charset="-128"/>
                <a:cs typeface="ヒラギノ角ゴ ProN"/>
              </a:rPr>
              <a:t>コアコンピテンシーの研修計画</a:t>
            </a:r>
            <a:endParaRPr lang="ja-JP" altLang="en-US" sz="1600" dirty="0">
              <a:latin typeface="メイリオ" panose="020B0604030504040204" pitchFamily="50" charset="-128"/>
              <a:ea typeface="メイリオ" panose="020B0604030504040204" pitchFamily="50" charset="-128"/>
            </a:endParaRPr>
          </a:p>
          <a:p>
            <a:pPr marL="342900" indent="-342900">
              <a:lnSpc>
                <a:spcPct val="120000"/>
              </a:lnSpc>
              <a:buFont typeface="+mj-lt"/>
              <a:buAutoNum type="arabicPeriod"/>
            </a:pPr>
            <a:r>
              <a:rPr lang="ja-JP" altLang="en-US" sz="1600" dirty="0">
                <a:latin typeface="メイリオ" panose="020B0604030504040204" pitchFamily="50" charset="-128"/>
                <a:ea typeface="メイリオ" panose="020B0604030504040204" pitchFamily="50" charset="-128"/>
                <a:cs typeface="ＭＳ Ｐゴシック"/>
              </a:rPr>
              <a:t>専攻医研修ローテーション（モデル）　</a:t>
            </a:r>
            <a:endParaRPr lang="en-US" altLang="ja-JP" sz="1600" dirty="0">
              <a:latin typeface="メイリオ" panose="020B0604030504040204" pitchFamily="50" charset="-128"/>
              <a:ea typeface="メイリオ" panose="020B0604030504040204" pitchFamily="50" charset="-128"/>
              <a:cs typeface="ＭＳ Ｐゴシック"/>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cs typeface="ＭＳ Ｐゴシック"/>
              </a:rPr>
              <a:t>年度毎の研修計画</a:t>
            </a:r>
            <a:endParaRPr lang="en-US" altLang="ja-JP" sz="1600" dirty="0">
              <a:latin typeface="メイリオ" panose="020B0604030504040204" pitchFamily="50" charset="-128"/>
              <a:ea typeface="メイリオ" panose="020B0604030504040204" pitchFamily="50" charset="-128"/>
              <a:cs typeface="ＭＳ Ｐゴシック"/>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研修ローテーション</a:t>
            </a:r>
          </a:p>
        </p:txBody>
      </p:sp>
      <p:sp>
        <p:nvSpPr>
          <p:cNvPr id="5" name="テキスト ボックス 4">
            <a:extLst>
              <a:ext uri="{FF2B5EF4-FFF2-40B4-BE49-F238E27FC236}">
                <a16:creationId xmlns:a16="http://schemas.microsoft.com/office/drawing/2014/main" id="{98B055A9-70FF-4D31-B21D-A3996B5F288F}"/>
              </a:ext>
            </a:extLst>
          </p:cNvPr>
          <p:cNvSpPr txBox="1"/>
          <p:nvPr/>
        </p:nvSpPr>
        <p:spPr>
          <a:xfrm>
            <a:off x="4601496" y="1264603"/>
            <a:ext cx="4395019" cy="3330142"/>
          </a:xfrm>
          <a:prstGeom prst="rect">
            <a:avLst/>
          </a:prstGeom>
          <a:noFill/>
        </p:spPr>
        <p:txBody>
          <a:bodyPr wrap="square" rtlCol="0">
            <a:spAutoFit/>
          </a:bodyPr>
          <a:lstStyle/>
          <a:p>
            <a:pPr marL="342900" indent="-342900">
              <a:lnSpc>
                <a:spcPct val="120000"/>
              </a:lnSpc>
              <a:buFont typeface="+mj-lt"/>
              <a:buAutoNum type="arabicPeriod" startAt="9"/>
            </a:pPr>
            <a:r>
              <a:rPr lang="ja-JP" altLang="en-US" sz="1600" dirty="0">
                <a:latin typeface="メイリオ" panose="020B0604030504040204" pitchFamily="50" charset="-128"/>
                <a:ea typeface="メイリオ" panose="020B0604030504040204" pitchFamily="50" charset="-128"/>
              </a:rPr>
              <a:t>専攻医の評価時期と方法</a:t>
            </a:r>
            <a:endParaRPr lang="en-US" altLang="ja-JP" sz="1600" strike="sngStrike" dirty="0">
              <a:solidFill>
                <a:srgbClr val="FF0000"/>
              </a:solidFill>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形成的評価</a:t>
            </a:r>
            <a:endParaRPr lang="en-US" altLang="ja-JP" sz="1600" dirty="0">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rPr>
              <a:t>総括的評価</a:t>
            </a:r>
          </a:p>
          <a:p>
            <a:pPr marL="342900" indent="-342900">
              <a:lnSpc>
                <a:spcPct val="120000"/>
              </a:lnSpc>
              <a:buFont typeface="+mj-lt"/>
              <a:buAutoNum type="arabicPeriod" startAt="9"/>
            </a:pPr>
            <a:r>
              <a:rPr lang="ja-JP" altLang="ja-JP" sz="1600" dirty="0">
                <a:latin typeface="メイリオ" panose="020B0604030504040204" pitchFamily="50" charset="-128"/>
                <a:ea typeface="メイリオ" panose="020B0604030504040204" pitchFamily="50" charset="-128"/>
              </a:rPr>
              <a:t>修了判定のプロセスと専門医認定審査</a:t>
            </a:r>
            <a:endParaRPr lang="en-US" altLang="ja-JP" sz="1600" dirty="0">
              <a:latin typeface="メイリオ" panose="020B0604030504040204" pitchFamily="50" charset="-128"/>
              <a:ea typeface="メイリオ" panose="020B0604030504040204" pitchFamily="50" charset="-128"/>
            </a:endParaRPr>
          </a:p>
          <a:p>
            <a:pPr marL="800100" lvl="1" indent="-342900">
              <a:lnSpc>
                <a:spcPct val="120000"/>
              </a:lnSpc>
              <a:buFont typeface="+mj-ea"/>
              <a:buAutoNum type="circleNumDbPlain"/>
            </a:pPr>
            <a:r>
              <a:rPr lang="ja-JP" altLang="en-US" sz="1600" b="0" i="0" dirty="0">
                <a:latin typeface="メイリオ" panose="020B0604030504040204" pitchFamily="50" charset="-128"/>
                <a:ea typeface="メイリオ" panose="020B0604030504040204" pitchFamily="50" charset="-128"/>
                <a:cs typeface="ヒラギノ角ゴ ProN"/>
              </a:rPr>
              <a:t>修了判定のプロセス</a:t>
            </a:r>
            <a:endParaRPr lang="en-US" altLang="ja-JP" sz="1600" b="0" i="0" dirty="0">
              <a:latin typeface="メイリオ" panose="020B0604030504040204" pitchFamily="50" charset="-128"/>
              <a:ea typeface="メイリオ" panose="020B0604030504040204" pitchFamily="50" charset="-128"/>
              <a:cs typeface="ヒラギノ角ゴ ProN"/>
            </a:endParaRPr>
          </a:p>
          <a:p>
            <a:pPr marL="800100" lvl="1" indent="-342900">
              <a:lnSpc>
                <a:spcPct val="120000"/>
              </a:lnSpc>
              <a:buFont typeface="+mj-ea"/>
              <a:buAutoNum type="circleNumDbPlain"/>
            </a:pPr>
            <a:r>
              <a:rPr lang="ja-JP" altLang="en-US" sz="1600" dirty="0">
                <a:latin typeface="メイリオ" panose="020B0604030504040204" pitchFamily="50" charset="-128"/>
                <a:ea typeface="メイリオ" panose="020B0604030504040204" pitchFamily="50" charset="-128"/>
                <a:cs typeface="ヒラギノ角ゴ ProN"/>
              </a:rPr>
              <a:t>専門医認定審査</a:t>
            </a:r>
            <a:endParaRPr lang="en-US" altLang="ja-JP" sz="1600" b="0" i="0" dirty="0">
              <a:latin typeface="メイリオ" panose="020B0604030504040204" pitchFamily="50" charset="-128"/>
              <a:ea typeface="メイリオ" panose="020B0604030504040204" pitchFamily="50" charset="-128"/>
              <a:cs typeface="ヒラギノ角ゴ ProN"/>
            </a:endParaRPr>
          </a:p>
          <a:p>
            <a:pPr marL="342900" indent="-342900">
              <a:lnSpc>
                <a:spcPct val="120000"/>
              </a:lnSpc>
              <a:buFont typeface="+mj-lt"/>
              <a:buAutoNum type="arabicPeriod" startAt="9"/>
            </a:pPr>
            <a:r>
              <a:rPr lang="ja-JP" altLang="en-US" sz="1600" b="0" i="0" dirty="0">
                <a:latin typeface="メイリオ" panose="020B0604030504040204" pitchFamily="50" charset="-128"/>
                <a:ea typeface="メイリオ" panose="020B0604030504040204" pitchFamily="50" charset="-128"/>
                <a:cs typeface="ヒラギノ角ゴ ProN"/>
              </a:rPr>
              <a:t>専門研修管理委員会の運営計画</a:t>
            </a:r>
            <a:endParaRPr lang="ja-JP" altLang="en-US" sz="1600" dirty="0">
              <a:latin typeface="メイリオ" panose="020B0604030504040204" pitchFamily="50" charset="-128"/>
              <a:ea typeface="メイリオ" panose="020B0604030504040204" pitchFamily="50" charset="-128"/>
            </a:endParaRPr>
          </a:p>
          <a:p>
            <a:pPr marL="342900" indent="-342900">
              <a:lnSpc>
                <a:spcPct val="120000"/>
              </a:lnSpc>
              <a:buFont typeface="+mj-lt"/>
              <a:buAutoNum type="arabicPeriod" startAt="9"/>
            </a:pPr>
            <a:r>
              <a:rPr lang="ja-JP" altLang="en-US" sz="1600" b="0" i="0" dirty="0">
                <a:latin typeface="メイリオ" panose="020B0604030504040204" pitchFamily="50" charset="-128"/>
                <a:ea typeface="メイリオ" panose="020B0604030504040204" pitchFamily="50" charset="-128"/>
                <a:cs typeface="ヒラギノ角ゴ ProN"/>
              </a:rPr>
              <a:t>専門研修指導医の研修計画</a:t>
            </a:r>
            <a:endParaRPr lang="ja-JP" altLang="en-US" sz="1600" dirty="0">
              <a:latin typeface="メイリオ" panose="020B0604030504040204" pitchFamily="50" charset="-128"/>
              <a:ea typeface="メイリオ" panose="020B0604030504040204" pitchFamily="50" charset="-128"/>
            </a:endParaRPr>
          </a:p>
          <a:p>
            <a:pPr marL="342900" indent="-342900">
              <a:lnSpc>
                <a:spcPct val="120000"/>
              </a:lnSpc>
              <a:buFont typeface="+mj-lt"/>
              <a:buAutoNum type="arabicPeriod" startAt="9"/>
            </a:pPr>
            <a:r>
              <a:rPr lang="ja-JP" altLang="en-US" sz="1600" b="0" i="0" dirty="0">
                <a:latin typeface="メイリオ" panose="020B0604030504040204" pitchFamily="50" charset="-128"/>
                <a:ea typeface="メイリオ" panose="020B0604030504040204" pitchFamily="50" charset="-128"/>
                <a:cs typeface="ヒラギノ角ゴ ProN"/>
              </a:rPr>
              <a:t>専攻医の就業環境の整備機能（労務管理）</a:t>
            </a:r>
            <a:endParaRPr lang="en-US" altLang="ja-JP" sz="1600" b="0" i="0" dirty="0">
              <a:latin typeface="メイリオ" panose="020B0604030504040204" pitchFamily="50" charset="-128"/>
              <a:ea typeface="メイリオ" panose="020B0604030504040204" pitchFamily="50" charset="-128"/>
              <a:cs typeface="ヒラギノ角ゴ ProN"/>
            </a:endParaRPr>
          </a:p>
          <a:p>
            <a:pPr marL="342900" indent="-342900">
              <a:lnSpc>
                <a:spcPct val="120000"/>
              </a:lnSpc>
              <a:buFont typeface="+mj-lt"/>
              <a:buAutoNum type="arabicPeriod" startAt="9"/>
            </a:pPr>
            <a:r>
              <a:rPr lang="ja-JP" altLang="en-US" sz="1600" b="0" i="0" dirty="0">
                <a:latin typeface="メイリオ" panose="020B0604030504040204" pitchFamily="50" charset="-128"/>
                <a:ea typeface="メイリオ" panose="020B0604030504040204" pitchFamily="50" charset="-128"/>
                <a:cs typeface="ヒラギノ角ゴ ProN"/>
              </a:rPr>
              <a:t>専門研修プログラムの改善方法</a:t>
            </a:r>
            <a:endParaRPr lang="en-US" altLang="ja-JP" sz="1600" dirty="0">
              <a:latin typeface="メイリオ" panose="020B0604030504040204" pitchFamily="50" charset="-128"/>
              <a:ea typeface="メイリオ" panose="020B0604030504040204" pitchFamily="50" charset="-128"/>
              <a:cs typeface="ヒラギノ角ゴ ProN"/>
            </a:endParaRPr>
          </a:p>
          <a:p>
            <a:pPr marL="342900" indent="-342900">
              <a:lnSpc>
                <a:spcPct val="120000"/>
              </a:lnSpc>
              <a:buFont typeface="+mj-lt"/>
              <a:buAutoNum type="arabicPeriod" startAt="9"/>
            </a:pPr>
            <a:r>
              <a:rPr lang="ja-JP" altLang="en-US" sz="1600" dirty="0">
                <a:latin typeface="メイリオ" panose="020B0604030504040204" pitchFamily="50" charset="-128"/>
                <a:ea typeface="メイリオ" panose="020B0604030504040204" pitchFamily="50" charset="-128"/>
              </a:rPr>
              <a:t>専攻医の採用と登録</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534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1668" y="918266"/>
            <a:ext cx="8725688" cy="5016758"/>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　当プログラムの研修施設群</a:t>
            </a:r>
            <a:r>
              <a:rPr lang="ja-JP" altLang="ja-JP" sz="1600" dirty="0">
                <a:latin typeface="メイリオ" panose="020B0604030504040204" pitchFamily="50" charset="-128"/>
                <a:ea typeface="メイリオ" panose="020B0604030504040204" pitchFamily="50" charset="-128"/>
              </a:rPr>
              <a:t>は、 「産婦人科勤務医の勤務条件改善のための提言」</a:t>
            </a:r>
            <a:r>
              <a:rPr lang="en-US" altLang="ja-JP"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rPr>
              <a:t>25</a:t>
            </a:r>
            <a:r>
              <a:rPr lang="ja-JP" altLang="ja-JP"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4</a:t>
            </a:r>
            <a:r>
              <a:rPr lang="ja-JP" altLang="ja-JP" sz="1600" dirty="0">
                <a:latin typeface="メイリオ" panose="020B0604030504040204" pitchFamily="50" charset="-128"/>
                <a:ea typeface="メイリオ" panose="020B0604030504040204" pitchFamily="50" charset="-128"/>
              </a:rPr>
              <a:t>月、日本産科婦人科学会）に従い、「勤務医の労務管理に関する分析・改善ツール」（日本医師会）等を用いて、専攻医の労働環境改善に努めるようにしてい</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専攻医の勤務時間、休日、当直、給与などの勤務条件</a:t>
            </a:r>
            <a:r>
              <a:rPr lang="ja-JP" altLang="en-US" sz="1600" dirty="0">
                <a:latin typeface="メイリオ" panose="020B0604030504040204" pitchFamily="50" charset="-128"/>
                <a:ea typeface="メイリオ" panose="020B0604030504040204" pitchFamily="50" charset="-128"/>
              </a:rPr>
              <a:t>について</a:t>
            </a:r>
            <a:r>
              <a:rPr lang="ja-JP" altLang="ja-JP" sz="1600" dirty="0">
                <a:latin typeface="メイリオ" panose="020B0604030504040204" pitchFamily="50" charset="-128"/>
                <a:ea typeface="メイリオ" panose="020B0604030504040204" pitchFamily="50" charset="-128"/>
              </a:rPr>
              <a:t>は、労働基準法を遵守し、各施設の労使協定に従</a:t>
            </a:r>
            <a:r>
              <a:rPr lang="ja-JP" altLang="en-US" sz="1600" dirty="0">
                <a:latin typeface="メイリオ" panose="020B0604030504040204" pitchFamily="50" charset="-128"/>
                <a:ea typeface="メイリオ" panose="020B0604030504040204" pitchFamily="50" charset="-128"/>
              </a:rPr>
              <a:t>っています</a:t>
            </a:r>
            <a:r>
              <a:rPr lang="ja-JP" altLang="ja-JP" sz="1600" dirty="0">
                <a:latin typeface="メイリオ" panose="020B0604030504040204" pitchFamily="50" charset="-128"/>
                <a:ea typeface="メイリオ" panose="020B0604030504040204" pitchFamily="50" charset="-128"/>
              </a:rPr>
              <a:t>。さらに、専攻医の心身の健康維持への配慮、当直業務と夜間診療業務の区別とそれぞれに対応した適切な対価を支払うこと、バックアップ体制、適切な休養などについて、勤務開始の時点で説明を受け</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総括的評価を行う際、専攻医および指導医は専攻医指導施設に対する評価も行い、その内容は</a:t>
            </a:r>
            <a:r>
              <a:rPr lang="ja-JP" altLang="en-US" sz="1600" dirty="0">
                <a:latin typeface="メイリオ" panose="020B0604030504040204" pitchFamily="50" charset="-128"/>
                <a:ea typeface="メイリオ" panose="020B0604030504040204" pitchFamily="50" charset="-128"/>
              </a:rPr>
              <a:t>当プログラム</a:t>
            </a:r>
            <a:r>
              <a:rPr lang="ja-JP" altLang="ja-JP" sz="1600" dirty="0">
                <a:latin typeface="メイリオ" panose="020B0604030504040204" pitchFamily="50" charset="-128"/>
                <a:ea typeface="メイリオ" panose="020B0604030504040204" pitchFamily="50" charset="-128"/>
              </a:rPr>
              <a:t>研修管理委員会に報告され</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が、そこには労働時間、当直回数、給与など、労働条件についての内容が含まれ</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r>
              <a:rPr lang="ja-JP" altLang="ja-JP" sz="1600" dirty="0">
                <a:effectLst/>
                <a:latin typeface="メイリオ" panose="020B0604030504040204" pitchFamily="50" charset="-128"/>
                <a:ea typeface="メイリオ" panose="020B0604030504040204" pitchFamily="50" charset="-128"/>
              </a:rPr>
              <a:t> </a:t>
            </a:r>
            <a:endParaRPr lang="en-US" altLang="ja-JP" sz="1600" dirty="0">
              <a:effectLst/>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近年、新たに産婦人科医になる医師は女性が</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割以上を占めており、産婦人科の医療体制を維持するためには、女性医師が妊娠、出産をしながらも、仕事を継続できる体制作りが必須となっています。日本社会全体でみると、現在、女性の社会進出は先進諸国と比べて圧倒的に立ち遅れていますが、わたしたちは、産婦人科が日本社会を先導する形で女性医師が仕事を続けられるよう体制を整えていくべきであると考えています。そしてこれは女性医師だけの問題ではなく、男性医師も考えるべき問題でもありま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当プログラムでは、ワークライフバランスを重視し、夜間・病児を含む保育園の整備、時短勤務、育児休業後のリハビリ勤務など、誰もが無理なく希望通りに働ける体制作りを目指しています。</a:t>
            </a:r>
          </a:p>
        </p:txBody>
      </p:sp>
      <p:sp>
        <p:nvSpPr>
          <p:cNvPr id="4" name="タイトル 1">
            <a:extLst>
              <a:ext uri="{FF2B5EF4-FFF2-40B4-BE49-F238E27FC236}">
                <a16:creationId xmlns:a16="http://schemas.microsoft.com/office/drawing/2014/main" id="{0836DAF2-6751-42DF-B5E2-4BEE23F158AC}"/>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13"/>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専攻医の就業環境の整備機能（労務管理）</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2537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4831" y="968546"/>
            <a:ext cx="8643362" cy="3539430"/>
          </a:xfrm>
          <a:prstGeom prst="rect">
            <a:avLst/>
          </a:prstGeom>
          <a:noFill/>
        </p:spPr>
        <p:txBody>
          <a:bodyPr wrap="square" rtlCol="0">
            <a:spAutoFit/>
          </a:bodyPr>
          <a:lstStyle/>
          <a:p>
            <a:r>
              <a:rPr lang="ja-JP" altLang="ja-JP" sz="1600" dirty="0">
                <a:latin typeface="メイリオ" panose="020B0604030504040204" pitchFamily="50" charset="-128"/>
                <a:ea typeface="メイリオ" panose="020B0604030504040204" pitchFamily="50" charset="-128"/>
              </a:rPr>
              <a:t>　総括的評価を行う際、専攻医は指導医、施設、研修プログラムに対する評価も行</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。また指導医も施設、研修プログラムに対する評価を行</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。その内容は</a:t>
            </a:r>
            <a:r>
              <a:rPr lang="ja-JP" altLang="en-US" sz="1600" dirty="0">
                <a:latin typeface="メイリオ" panose="020B0604030504040204" pitchFamily="50" charset="-128"/>
                <a:ea typeface="メイリオ" panose="020B0604030504040204" pitchFamily="50" charset="-128"/>
              </a:rPr>
              <a:t>当</a:t>
            </a:r>
            <a:r>
              <a:rPr lang="ja-JP" altLang="ja-JP" sz="1600" dirty="0">
                <a:latin typeface="メイリオ" panose="020B0604030504040204" pitchFamily="50" charset="-128"/>
                <a:ea typeface="メイリオ" panose="020B0604030504040204" pitchFamily="50" charset="-128"/>
              </a:rPr>
              <a:t>プログラム管理委員会で公表</a:t>
            </a:r>
            <a:r>
              <a:rPr lang="ja-JP" altLang="en-US" sz="1600" dirty="0">
                <a:latin typeface="メイリオ" panose="020B0604030504040204" pitchFamily="50" charset="-128"/>
                <a:ea typeface="メイリオ" panose="020B0604030504040204" pitchFamily="50" charset="-128"/>
              </a:rPr>
              <a:t>され</a:t>
            </a:r>
            <a:r>
              <a:rPr lang="ja-JP" altLang="ja-JP" sz="1600" dirty="0">
                <a:latin typeface="メイリオ" panose="020B0604030504040204" pitchFamily="50" charset="-128"/>
                <a:ea typeface="メイリオ" panose="020B0604030504040204" pitchFamily="50" charset="-128"/>
              </a:rPr>
              <a:t>、研修プログラム改善に役立て</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そして</a:t>
            </a:r>
            <a:r>
              <a:rPr lang="ja-JP" altLang="ja-JP" sz="1600" dirty="0">
                <a:latin typeface="メイリオ" panose="020B0604030504040204" pitchFamily="50" charset="-128"/>
                <a:ea typeface="メイリオ" panose="020B0604030504040204" pitchFamily="50" charset="-128"/>
              </a:rPr>
              <a:t>必要</a:t>
            </a:r>
            <a:r>
              <a:rPr lang="ja-JP" altLang="en-US" sz="1600" dirty="0">
                <a:latin typeface="メイリオ" panose="020B0604030504040204" pitchFamily="50" charset="-128"/>
                <a:ea typeface="メイリオ" panose="020B0604030504040204" pitchFamily="50" charset="-128"/>
              </a:rPr>
              <a:t>な</a:t>
            </a:r>
            <a:r>
              <a:rPr lang="ja-JP" altLang="ja-JP" sz="1600" dirty="0">
                <a:latin typeface="メイリオ" panose="020B0604030504040204" pitchFamily="50" charset="-128"/>
                <a:ea typeface="メイリオ" panose="020B0604030504040204" pitchFamily="50" charset="-128"/>
              </a:rPr>
              <a:t>場合</a:t>
            </a:r>
            <a:r>
              <a:rPr lang="ja-JP" altLang="en-US" sz="1600" dirty="0">
                <a:latin typeface="メイリオ" panose="020B0604030504040204" pitchFamily="50" charset="-128"/>
                <a:ea typeface="メイリオ" panose="020B0604030504040204" pitchFamily="50" charset="-128"/>
              </a:rPr>
              <a:t>は</a:t>
            </a:r>
            <a:r>
              <a:rPr lang="ja-JP" altLang="ja-JP" sz="1600" dirty="0">
                <a:latin typeface="メイリオ" panose="020B0604030504040204" pitchFamily="50" charset="-128"/>
                <a:ea typeface="メイリオ" panose="020B0604030504040204" pitchFamily="50" charset="-128"/>
              </a:rPr>
              <a:t>、施設の実地調査および指導を行</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また</a:t>
            </a:r>
            <a:r>
              <a:rPr lang="ja-JP" altLang="ja-JP" sz="1600" dirty="0">
                <a:latin typeface="メイリオ" panose="020B0604030504040204" pitchFamily="50" charset="-128"/>
                <a:ea typeface="メイリオ" panose="020B0604030504040204" pitchFamily="50" charset="-128"/>
              </a:rPr>
              <a:t>評価に</a:t>
            </a:r>
            <a:r>
              <a:rPr lang="ja-JP" altLang="en-US" sz="1600" dirty="0">
                <a:latin typeface="メイリオ" panose="020B0604030504040204" pitchFamily="50" charset="-128"/>
                <a:ea typeface="メイリオ" panose="020B0604030504040204" pitchFamily="50" charset="-128"/>
              </a:rPr>
              <a:t>基づいて</a:t>
            </a:r>
            <a:r>
              <a:rPr lang="ja-JP" altLang="ja-JP" sz="1600" dirty="0">
                <a:latin typeface="メイリオ" panose="020B0604030504040204" pitchFamily="50" charset="-128"/>
                <a:ea typeface="メイリオ" panose="020B0604030504040204" pitchFamily="50" charset="-128"/>
              </a:rPr>
              <a:t>何をどのように改善したかを記録し、毎年</a:t>
            </a:r>
            <a:r>
              <a:rPr lang="ja-JP" altLang="en-US" sz="1600" dirty="0">
                <a:latin typeface="メイリオ" panose="020B0604030504040204" pitchFamily="50" charset="-128"/>
                <a:ea typeface="メイリオ" panose="020B0604030504040204" pitchFamily="50" charset="-128"/>
              </a:rPr>
              <a:t>日本産科婦人科学会中央専門医制度</a:t>
            </a:r>
            <a:r>
              <a:rPr lang="ja-JP" altLang="ja-JP" sz="1600" dirty="0">
                <a:latin typeface="メイリオ" panose="020B0604030504040204" pitchFamily="50" charset="-128"/>
                <a:ea typeface="メイリオ" panose="020B0604030504040204" pitchFamily="50" charset="-128"/>
              </a:rPr>
              <a:t>委員会に報告</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p>
          <a:p>
            <a:r>
              <a:rPr lang="ja-JP"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さらに、</a:t>
            </a:r>
            <a:r>
              <a:rPr lang="ja-JP" altLang="ja-JP" sz="1600" dirty="0">
                <a:latin typeface="メイリオ" panose="020B0604030504040204" pitchFamily="50" charset="-128"/>
                <a:ea typeface="メイリオ" panose="020B0604030504040204" pitchFamily="50" charset="-128"/>
              </a:rPr>
              <a:t>研修プログラム</a:t>
            </a:r>
            <a:r>
              <a:rPr lang="ja-JP" altLang="en-US" sz="1600" dirty="0">
                <a:latin typeface="メイリオ" panose="020B0604030504040204" pitchFamily="50" charset="-128"/>
                <a:ea typeface="メイリオ" panose="020B0604030504040204" pitchFamily="50" charset="-128"/>
              </a:rPr>
              <a:t>は</a:t>
            </a:r>
            <a:r>
              <a:rPr lang="ja-JP" altLang="ja-JP" sz="1600" dirty="0">
                <a:latin typeface="メイリオ" panose="020B0604030504040204" pitchFamily="50" charset="-128"/>
                <a:ea typeface="メイリオ" panose="020B0604030504040204" pitchFamily="50" charset="-128"/>
              </a:rPr>
              <a:t>日本専門医機構からのサイトビジットを受け入れ</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。その評価を</a:t>
            </a:r>
            <a:r>
              <a:rPr lang="ja-JP" altLang="en-US" sz="1600" dirty="0">
                <a:latin typeface="メイリオ" panose="020B0604030504040204" pitchFamily="50" charset="-128"/>
                <a:ea typeface="メイリオ" panose="020B0604030504040204" pitchFamily="50" charset="-128"/>
              </a:rPr>
              <a:t>当</a:t>
            </a:r>
            <a:r>
              <a:rPr lang="ja-JP" altLang="ja-JP" sz="1600" dirty="0">
                <a:latin typeface="メイリオ" panose="020B0604030504040204" pitchFamily="50" charset="-128"/>
                <a:ea typeface="メイリオ" panose="020B0604030504040204" pitchFamily="50" charset="-128"/>
              </a:rPr>
              <a:t>プログラム管理委員会で報告し、プログラムの改良を行</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。研修プログラム更新の際には、サイトビジットによる評価の結果と改良の方策について</a:t>
            </a:r>
            <a:r>
              <a:rPr lang="ja-JP" altLang="en-US" sz="1600" dirty="0">
                <a:latin typeface="メイリオ" panose="020B0604030504040204" pitchFamily="50" charset="-128"/>
                <a:ea typeface="メイリオ" panose="020B0604030504040204" pitchFamily="50" charset="-128"/>
              </a:rPr>
              <a:t>日本産科婦人科学会中央専門医制度</a:t>
            </a:r>
            <a:r>
              <a:rPr lang="ja-JP" altLang="ja-JP" sz="1600" dirty="0">
                <a:latin typeface="メイリオ" panose="020B0604030504040204" pitchFamily="50" charset="-128"/>
                <a:ea typeface="メイリオ" panose="020B0604030504040204" pitchFamily="50" charset="-128"/>
              </a:rPr>
              <a:t>委員会に報告</a:t>
            </a:r>
            <a:r>
              <a:rPr lang="ja-JP" altLang="en-US" sz="1600" dirty="0">
                <a:latin typeface="メイリオ" panose="020B0604030504040204" pitchFamily="50" charset="-128"/>
                <a:ea typeface="メイリオ" panose="020B0604030504040204" pitchFamily="50" charset="-128"/>
              </a:rPr>
              <a:t>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endParaRPr lang="ja-JP" altLang="ja-JP" sz="1600" dirty="0">
              <a:latin typeface="メイリオ" panose="020B0604030504040204" pitchFamily="50" charset="-128"/>
              <a:ea typeface="メイリオ" panose="020B0604030504040204" pitchFamily="50" charset="-128"/>
            </a:endParaRPr>
          </a:p>
          <a:p>
            <a:r>
              <a:rPr lang="ja-JP" altLang="ja-JP" sz="1600" dirty="0">
                <a:latin typeface="メイリオ" panose="020B0604030504040204" pitchFamily="50" charset="-128"/>
                <a:ea typeface="メイリオ" panose="020B0604030504040204" pitchFamily="50" charset="-128"/>
              </a:rPr>
              <a:t>　専攻医や指導医が専攻医指導施設や専門研修プログラムに大きな問題があると考えた場合、</a:t>
            </a:r>
            <a:r>
              <a:rPr lang="ja-JP" altLang="en-US" sz="1600" dirty="0">
                <a:latin typeface="メイリオ" panose="020B0604030504040204" pitchFamily="50" charset="-128"/>
                <a:ea typeface="メイリオ" panose="020B0604030504040204" pitchFamily="50" charset="-128"/>
              </a:rPr>
              <a:t>当</a:t>
            </a:r>
            <a:r>
              <a:rPr lang="ja-JP" altLang="ja-JP" sz="1600" dirty="0">
                <a:latin typeface="メイリオ" panose="020B0604030504040204" pitchFamily="50" charset="-128"/>
                <a:ea typeface="メイリオ" panose="020B0604030504040204" pitchFamily="50" charset="-128"/>
              </a:rPr>
              <a:t>プログラム管理委員会を介さずに、いつでも直接、下記の連絡先から</a:t>
            </a:r>
            <a:r>
              <a:rPr lang="ja-JP" altLang="en-US" sz="1600" dirty="0">
                <a:latin typeface="メイリオ" panose="020B0604030504040204" pitchFamily="50" charset="-128"/>
                <a:ea typeface="メイリオ" panose="020B0604030504040204" pitchFamily="50" charset="-128"/>
              </a:rPr>
              <a:t>日本産婦人科学会中央専門医制度</a:t>
            </a:r>
            <a:r>
              <a:rPr lang="ja-JP" altLang="ja-JP" sz="1600" dirty="0">
                <a:latin typeface="メイリオ" panose="020B0604030504040204" pitchFamily="50" charset="-128"/>
                <a:ea typeface="メイリオ" panose="020B0604030504040204" pitchFamily="50" charset="-128"/>
              </a:rPr>
              <a:t>委員会に訴えることができ</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。この内容には、パワーハラスメントなどの人権問題が含まれ</a:t>
            </a:r>
            <a:r>
              <a:rPr lang="ja-JP" altLang="en-US" sz="1600" dirty="0">
                <a:latin typeface="メイリオ" panose="020B0604030504040204" pitchFamily="50" charset="-128"/>
                <a:ea typeface="メイリオ" panose="020B0604030504040204" pitchFamily="50" charset="-128"/>
              </a:rPr>
              <a:t>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4" name="角丸四角形 16">
            <a:extLst>
              <a:ext uri="{FF2B5EF4-FFF2-40B4-BE49-F238E27FC236}">
                <a16:creationId xmlns:a16="http://schemas.microsoft.com/office/drawing/2014/main" id="{A385B681-7C0C-4257-9F38-22D28C2DA577}"/>
              </a:ext>
            </a:extLst>
          </p:cNvPr>
          <p:cNvSpPr/>
          <p:nvPr/>
        </p:nvSpPr>
        <p:spPr>
          <a:xfrm>
            <a:off x="405094" y="4793225"/>
            <a:ext cx="8272222" cy="1155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60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518C7595-9C80-42CE-AD9D-510ECDF0DAD0}"/>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14"/>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専門研修プログラムの改善方法</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6887077-D06E-486C-B848-6CE69D904E4F}"/>
              </a:ext>
            </a:extLst>
          </p:cNvPr>
          <p:cNvSpPr txBox="1"/>
          <p:nvPr/>
        </p:nvSpPr>
        <p:spPr>
          <a:xfrm>
            <a:off x="815672" y="4989113"/>
            <a:ext cx="7590907" cy="830997"/>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電話番号：  </a:t>
            </a:r>
            <a:r>
              <a:rPr lang="en-US" altLang="ja-JP" sz="1600" dirty="0">
                <a:latin typeface="メイリオ" panose="020B0604030504040204" pitchFamily="50" charset="-128"/>
                <a:ea typeface="メイリオ" panose="020B0604030504040204" pitchFamily="50" charset="-128"/>
              </a:rPr>
              <a:t>03-5524-6900</a:t>
            </a:r>
          </a:p>
          <a:p>
            <a:r>
              <a:rPr lang="en-US" altLang="ja-JP" sz="1600" dirty="0">
                <a:latin typeface="メイリオ" panose="020B0604030504040204" pitchFamily="50" charset="-128"/>
                <a:ea typeface="メイリオ" panose="020B0604030504040204" pitchFamily="50" charset="-128"/>
              </a:rPr>
              <a:t>e-mail</a:t>
            </a:r>
            <a:r>
              <a:rPr lang="ja-JP" altLang="en-US" sz="1600" dirty="0">
                <a:latin typeface="メイリオ" panose="020B0604030504040204" pitchFamily="50" charset="-128"/>
                <a:ea typeface="メイリオ" panose="020B0604030504040204" pitchFamily="50" charset="-128"/>
              </a:rPr>
              <a:t>アドレス：</a:t>
            </a:r>
            <a:r>
              <a:rPr lang="en-US" altLang="ja-JP" sz="1600" dirty="0">
                <a:latin typeface="メイリオ" panose="020B0604030504040204" pitchFamily="50" charset="-128"/>
                <a:ea typeface="メイリオ" panose="020B0604030504040204" pitchFamily="50" charset="-128"/>
                <a:hlinkClick r:id="rId2"/>
              </a:rPr>
              <a:t> nissanfu@jsog.or.jp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住所：</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104-0031 </a:t>
            </a:r>
            <a:r>
              <a:rPr lang="ja-JP" altLang="en-US" sz="1600" dirty="0">
                <a:latin typeface="メイリオ" panose="020B0604030504040204" pitchFamily="50" charset="-128"/>
                <a:ea typeface="メイリオ" panose="020B0604030504040204" pitchFamily="50" charset="-128"/>
              </a:rPr>
              <a:t>　東京都中央区京橋</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丁目</a:t>
            </a:r>
            <a:r>
              <a:rPr lang="en-US" altLang="ja-JP" sz="1600" dirty="0">
                <a:latin typeface="メイリオ" panose="020B0604030504040204" pitchFamily="50" charset="-128"/>
                <a:ea typeface="メイリオ" panose="020B0604030504040204" pitchFamily="50" charset="-128"/>
              </a:rPr>
              <a:t>6-18</a:t>
            </a:r>
            <a:r>
              <a:rPr lang="ja-JP" altLang="en-US" sz="1600" dirty="0">
                <a:latin typeface="メイリオ" panose="020B0604030504040204" pitchFamily="50" charset="-128"/>
                <a:ea typeface="メイリオ" panose="020B0604030504040204" pitchFamily="50" charset="-128"/>
              </a:rPr>
              <a:t>　東京建物京橋ビル　</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階</a:t>
            </a:r>
            <a:endParaRPr lang="ja-JP"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442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05F79C-B809-4D80-821C-AA5DFB39824D}"/>
              </a:ext>
            </a:extLst>
          </p:cNvPr>
          <p:cNvSpPr>
            <a:spLocks noGrp="1"/>
          </p:cNvSpPr>
          <p:nvPr>
            <p:ph idx="1"/>
          </p:nvPr>
        </p:nvSpPr>
        <p:spPr>
          <a:xfrm>
            <a:off x="391477" y="1460716"/>
            <a:ext cx="8555876" cy="1783930"/>
          </a:xfrm>
        </p:spPr>
        <p:txBody>
          <a:bodyPr>
            <a:normAutofit/>
          </a:bodyPr>
          <a:lstStyle/>
          <a:p>
            <a:pPr marL="0" indent="0">
              <a:buNone/>
            </a:pPr>
            <a:r>
              <a:rPr lang="ja-JP" altLang="ja-JP" sz="1600" dirty="0">
                <a:latin typeface="メイリオ" panose="020B0604030504040204" pitchFamily="50" charset="-128"/>
                <a:ea typeface="メイリオ" panose="020B0604030504040204" pitchFamily="50" charset="-128"/>
              </a:rPr>
              <a:t>広島大学産婦人科専攻医研修プログラムの希望者は、日本産科婦人科学会の</a:t>
            </a: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ホームページ「産婦人科専門研修プログラム一覧」より専攻医登録システムを利用し、登録をおこな</a:t>
            </a:r>
            <a:r>
              <a:rPr lang="ja-JP" altLang="en-US" sz="1600" dirty="0">
                <a:latin typeface="メイリオ" panose="020B0604030504040204" pitchFamily="50" charset="-128"/>
                <a:ea typeface="メイリオ" panose="020B0604030504040204" pitchFamily="50" charset="-128"/>
              </a:rPr>
              <a:t>います</a:t>
            </a:r>
            <a:r>
              <a:rPr lang="ja-JP" altLang="ja-JP" sz="1600" dirty="0">
                <a:latin typeface="メイリオ" panose="020B0604030504040204" pitchFamily="50" charset="-128"/>
                <a:ea typeface="メイリオ" panose="020B0604030504040204" pitchFamily="50" charset="-128"/>
              </a:rPr>
              <a:t>。</a:t>
            </a: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毎年、登録期間・登録確認期間・採用期間を経て、プログラム統括責任者・日本産科婦人科学会中央専門医制度委員会・日本専門医機構の間で協議して採用を</a:t>
            </a:r>
            <a:r>
              <a:rPr lang="ja-JP" altLang="en-US" sz="1600" dirty="0">
                <a:latin typeface="メイリオ" panose="020B0604030504040204" pitchFamily="50" charset="-128"/>
                <a:ea typeface="メイリオ" panose="020B0604030504040204" pitchFamily="50" charset="-128"/>
              </a:rPr>
              <a:t>決定します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7F8F577D-078C-4404-A62E-8833269562F2}"/>
              </a:ext>
            </a:extLst>
          </p:cNvPr>
          <p:cNvSpPr txBox="1">
            <a:spLocks/>
          </p:cNvSpPr>
          <p:nvPr/>
        </p:nvSpPr>
        <p:spPr>
          <a:xfrm>
            <a:off x="0" y="143394"/>
            <a:ext cx="9144000" cy="612000"/>
          </a:xfrm>
          <a:prstGeom prst="rect">
            <a:avLst/>
          </a:prstGeom>
          <a:solidFill>
            <a:schemeClr val="tx2"/>
          </a:solidFill>
          <a:ln>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514350" indent="-514350">
              <a:buFont typeface="+mj-lt"/>
              <a:buAutoNum type="arabicPeriod" startAt="15"/>
            </a:pPr>
            <a:r>
              <a:rPr lang="ja-JP" altLang="en-US" sz="2800" dirty="0">
                <a:solidFill>
                  <a:schemeClr val="bg1"/>
                </a:solidFill>
                <a:latin typeface="メイリオ" panose="020B0604030504040204" pitchFamily="50" charset="-128"/>
                <a:ea typeface="メイリオ" panose="020B0604030504040204" pitchFamily="50" charset="-128"/>
                <a:cs typeface="ヒラギノ角ゴ ProN"/>
              </a:rPr>
              <a:t>専攻医の採用と登録</a:t>
            </a:r>
            <a:endParaRPr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2966D80-D4A1-431C-A7D2-E60B7F9B9EBC}"/>
              </a:ext>
            </a:extLst>
          </p:cNvPr>
          <p:cNvSpPr txBox="1">
            <a:spLocks/>
          </p:cNvSpPr>
          <p:nvPr/>
        </p:nvSpPr>
        <p:spPr>
          <a:xfrm>
            <a:off x="0" y="928398"/>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a:pPr>
            <a:r>
              <a:rPr lang="ja-JP" altLang="en-US" sz="2400" dirty="0">
                <a:solidFill>
                  <a:prstClr val="black"/>
                </a:solidFill>
                <a:latin typeface="メイリオ" panose="020B0604030504040204" pitchFamily="50" charset="-128"/>
                <a:ea typeface="メイリオ" panose="020B0604030504040204" pitchFamily="50" charset="-128"/>
                <a:cs typeface="+mn-cs"/>
              </a:rPr>
              <a:t>採用</a:t>
            </a:r>
          </a:p>
        </p:txBody>
      </p:sp>
      <p:sp>
        <p:nvSpPr>
          <p:cNvPr id="8" name="タイトル 1">
            <a:extLst>
              <a:ext uri="{FF2B5EF4-FFF2-40B4-BE49-F238E27FC236}">
                <a16:creationId xmlns:a16="http://schemas.microsoft.com/office/drawing/2014/main" id="{3DD6B741-4740-45C5-8B62-E07919311749}"/>
              </a:ext>
            </a:extLst>
          </p:cNvPr>
          <p:cNvSpPr txBox="1">
            <a:spLocks/>
          </p:cNvSpPr>
          <p:nvPr/>
        </p:nvSpPr>
        <p:spPr>
          <a:xfrm>
            <a:off x="0" y="3414730"/>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lvl="0" indent="-457200" algn="l">
              <a:spcBef>
                <a:spcPts val="0"/>
              </a:spcBef>
              <a:buFont typeface="+mj-ea"/>
              <a:buAutoNum type="circleNumDbPlain" startAt="2"/>
            </a:pPr>
            <a:r>
              <a:rPr lang="ja-JP" altLang="en-US" sz="2400" dirty="0">
                <a:solidFill>
                  <a:prstClr val="black"/>
                </a:solidFill>
                <a:latin typeface="メイリオ" panose="020B0604030504040204" pitchFamily="50" charset="-128"/>
                <a:ea typeface="メイリオ" panose="020B0604030504040204" pitchFamily="50" charset="-128"/>
                <a:cs typeface="+mn-cs"/>
              </a:rPr>
              <a:t>研修開始届け</a:t>
            </a:r>
          </a:p>
        </p:txBody>
      </p:sp>
      <p:sp>
        <p:nvSpPr>
          <p:cNvPr id="9" name="コンテンツ プレースホルダー 2">
            <a:extLst>
              <a:ext uri="{FF2B5EF4-FFF2-40B4-BE49-F238E27FC236}">
                <a16:creationId xmlns:a16="http://schemas.microsoft.com/office/drawing/2014/main" id="{340F56FE-6270-45BE-A690-4ABE51C8E80C}"/>
              </a:ext>
            </a:extLst>
          </p:cNvPr>
          <p:cNvSpPr txBox="1">
            <a:spLocks/>
          </p:cNvSpPr>
          <p:nvPr/>
        </p:nvSpPr>
        <p:spPr>
          <a:xfrm>
            <a:off x="391477" y="3968227"/>
            <a:ext cx="8361046" cy="25603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ja-JP" sz="1600" dirty="0">
                <a:latin typeface="メイリオ" panose="020B0604030504040204" pitchFamily="50" charset="-128"/>
                <a:ea typeface="メイリオ" panose="020B0604030504040204" pitchFamily="50" charset="-128"/>
              </a:rPr>
              <a:t>産婦人科専攻医研修を開始するためには、</a:t>
            </a:r>
            <a:r>
              <a:rPr lang="ja-JP" altLang="en-US" sz="1600" dirty="0">
                <a:latin typeface="メイリオ" panose="020B0604030504040204" pitchFamily="50" charset="-128"/>
                <a:ea typeface="メイリオ" panose="020B0604030504040204" pitchFamily="50" charset="-128"/>
              </a:rPr>
              <a:t>以下の３点が必要です。</a:t>
            </a:r>
            <a:endParaRPr lang="ja-JP" altLang="ja-JP" sz="1600" dirty="0">
              <a:latin typeface="メイリオ" panose="020B0604030504040204" pitchFamily="50" charset="-128"/>
              <a:ea typeface="メイリオ" panose="020B0604030504040204" pitchFamily="50" charset="-128"/>
            </a:endParaRPr>
          </a:p>
          <a:p>
            <a:pPr lvl="1">
              <a:buFont typeface="Arial"/>
              <a:buAutoNum type="arabicParenBoth"/>
            </a:pPr>
            <a:r>
              <a:rPr lang="ja-JP" altLang="ja-JP" sz="1600" dirty="0">
                <a:latin typeface="メイリオ" panose="020B0604030504040204" pitchFamily="50" charset="-128"/>
                <a:ea typeface="メイリオ" panose="020B0604030504040204" pitchFamily="50" charset="-128"/>
              </a:rPr>
              <a:t>医師臨床研修（初期研修）修了後であること</a:t>
            </a:r>
            <a:endParaRPr lang="en-US" altLang="ja-JP" sz="1600" dirty="0">
              <a:latin typeface="メイリオ" panose="020B0604030504040204" pitchFamily="50" charset="-128"/>
              <a:ea typeface="メイリオ" panose="020B0604030504040204" pitchFamily="50" charset="-128"/>
            </a:endParaRPr>
          </a:p>
          <a:p>
            <a:pPr lvl="1">
              <a:buFont typeface="Arial"/>
              <a:buAutoNum type="arabicParenBoth"/>
            </a:pPr>
            <a:r>
              <a:rPr lang="ja-JP" altLang="ja-JP" sz="1600" dirty="0">
                <a:latin typeface="メイリオ" panose="020B0604030504040204" pitchFamily="50" charset="-128"/>
                <a:ea typeface="メイリオ" panose="020B0604030504040204" pitchFamily="50" charset="-128"/>
              </a:rPr>
              <a:t>日本産科婦人科学会へ入会していること</a:t>
            </a:r>
            <a:endParaRPr lang="en-US" altLang="ja-JP" sz="1600" dirty="0">
              <a:latin typeface="メイリオ" panose="020B0604030504040204" pitchFamily="50" charset="-128"/>
              <a:ea typeface="メイリオ" panose="020B0604030504040204" pitchFamily="50" charset="-128"/>
            </a:endParaRPr>
          </a:p>
          <a:p>
            <a:pPr lvl="1">
              <a:buFont typeface="Arial"/>
              <a:buAutoNum type="arabicParenBoth"/>
            </a:pPr>
            <a:r>
              <a:rPr lang="ja-JP" altLang="ja-JP" sz="1600" dirty="0">
                <a:latin typeface="メイリオ" panose="020B0604030504040204" pitchFamily="50" charset="-128"/>
                <a:ea typeface="メイリオ" panose="020B0604030504040204" pitchFamily="50" charset="-128"/>
              </a:rPr>
              <a:t>専攻医研修管理システム使用料を入金していること</a:t>
            </a:r>
            <a:endParaRPr lang="en-US" altLang="ja-JP" sz="1600" b="1" dirty="0">
              <a:latin typeface="メイリオ" panose="020B0604030504040204" pitchFamily="50" charset="-128"/>
              <a:ea typeface="メイリオ" panose="020B0604030504040204" pitchFamily="50" charset="-128"/>
            </a:endParaRPr>
          </a:p>
          <a:p>
            <a:pPr marL="0" indent="0">
              <a:buFont typeface="Arial"/>
              <a:buNone/>
            </a:pPr>
            <a:endParaRPr lang="ja-JP" altLang="en-US" sz="1600" dirty="0">
              <a:latin typeface="メイリオ" panose="020B0604030504040204" pitchFamily="50" charset="-128"/>
              <a:ea typeface="メイリオ" panose="020B0604030504040204" pitchFamily="50" charset="-128"/>
            </a:endParaRPr>
          </a:p>
          <a:p>
            <a:pPr marL="0" indent="0" defTabSz="914400" eaLnBrk="0" fontAlgn="base" hangingPunct="0">
              <a:spcBef>
                <a:spcPct val="0"/>
              </a:spcBef>
              <a:spcAft>
                <a:spcPct val="0"/>
              </a:spcAft>
              <a:buFont typeface="Arial"/>
              <a:buNone/>
            </a:pP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600" dirty="0">
                <a:latin typeface="メイリオ" panose="020B0604030504040204" pitchFamily="50" charset="-128"/>
                <a:ea typeface="メイリオ" panose="020B0604030504040204" pitchFamily="50" charset="-128"/>
                <a:cs typeface="Arial" panose="020B0604020202020204" pitchFamily="34" charset="0"/>
              </a:rPr>
              <a:t>研修を開始した専攻医は各年度の</a:t>
            </a:r>
            <a:r>
              <a:rPr kumimoji="0" lang="en-US" altLang="ja-JP" sz="1600" dirty="0">
                <a:latin typeface="メイリオ" panose="020B0604030504040204" pitchFamily="50" charset="-128"/>
                <a:ea typeface="メイリオ" panose="020B0604030504040204" pitchFamily="50" charset="-128"/>
                <a:cs typeface="Arial" panose="020B0604020202020204" pitchFamily="34" charset="0"/>
              </a:rPr>
              <a:t>5</a:t>
            </a: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月</a:t>
            </a:r>
            <a:r>
              <a:rPr kumimoji="0" lang="en-US" altLang="ja-JP" sz="1600" dirty="0">
                <a:latin typeface="メイリオ" panose="020B0604030504040204" pitchFamily="50" charset="-128"/>
                <a:ea typeface="メイリオ" panose="020B0604030504040204" pitchFamily="50" charset="-128"/>
                <a:cs typeface="Arial" panose="020B0604020202020204" pitchFamily="34" charset="0"/>
              </a:rPr>
              <a:t>31</a:t>
            </a: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日までに、専攻医の履歴書、専攻医の初期研修修了証を産婦人科研修管理システムに</a:t>
            </a:r>
            <a:r>
              <a:rPr kumimoji="0" lang="en-US" altLang="ja-JP" sz="1600" dirty="0">
                <a:latin typeface="メイリオ" panose="020B0604030504040204" pitchFamily="50" charset="-128"/>
                <a:ea typeface="メイリオ" panose="020B0604030504040204" pitchFamily="50" charset="-128"/>
                <a:cs typeface="Arial" panose="020B0604020202020204" pitchFamily="34" charset="0"/>
              </a:rPr>
              <a:t>Web</a:t>
            </a: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上で登録します。</a:t>
            </a:r>
            <a:endParaRPr kumimoji="0"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marL="0" indent="0" defTabSz="914400" eaLnBrk="0" fontAlgn="base" hangingPunct="0">
              <a:spcBef>
                <a:spcPct val="0"/>
              </a:spcBef>
              <a:spcAft>
                <a:spcPct val="0"/>
              </a:spcAft>
              <a:buFont typeface="Arial"/>
              <a:buNone/>
            </a:pPr>
            <a:endParaRPr kumimoji="0"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marL="0" indent="0" defTabSz="914400" eaLnBrk="0" fontAlgn="base" hangingPunct="0">
              <a:spcBef>
                <a:spcPct val="0"/>
              </a:spcBef>
              <a:spcAft>
                <a:spcPct val="0"/>
              </a:spcAft>
              <a:buFont typeface="Arial"/>
              <a:buNone/>
            </a:pP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600" dirty="0">
                <a:latin typeface="メイリオ" panose="020B0604030504040204" pitchFamily="50" charset="-128"/>
                <a:ea typeface="メイリオ" panose="020B0604030504040204" pitchFamily="50" charset="-128"/>
                <a:cs typeface="Arial" panose="020B0604020202020204" pitchFamily="34" charset="0"/>
              </a:rPr>
              <a:t>何らか理由で手続きが遅れる場合は、当プログラム統括責任者に相談してください</a:t>
            </a: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a:t>
            </a:r>
            <a:r>
              <a:rPr kumimoji="0" lang="ja-JP" altLang="ja-JP" sz="1600" dirty="0">
                <a:latin typeface="メイリオ" panose="020B0604030504040204" pitchFamily="50" charset="-128"/>
                <a:ea typeface="メイリオ" panose="020B0604030504040204" pitchFamily="50" charset="-128"/>
              </a:rPr>
              <a:t> </a:t>
            </a:r>
            <a:endParaRPr lang="ja-JP" altLang="ja-JP" sz="1600" dirty="0">
              <a:latin typeface="メイリオ" panose="020B0604030504040204" pitchFamily="50" charset="-128"/>
              <a:ea typeface="メイリオ" panose="020B0604030504040204" pitchFamily="50" charset="-128"/>
            </a:endParaRPr>
          </a:p>
          <a:p>
            <a:pPr marL="0" indent="0" defTabSz="914400" eaLnBrk="0" fontAlgn="base" hangingPunct="0">
              <a:spcBef>
                <a:spcPct val="0"/>
              </a:spcBef>
              <a:spcAft>
                <a:spcPct val="0"/>
              </a:spcAft>
              <a:buFont typeface="Arial"/>
              <a:buNone/>
            </a:pPr>
            <a:endParaRPr kumimoji="0"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marL="0" indent="0" defTabSz="914400" eaLnBrk="0" fontAlgn="base" hangingPunct="0">
              <a:spcBef>
                <a:spcPct val="0"/>
              </a:spcBef>
              <a:spcAft>
                <a:spcPct val="0"/>
              </a:spcAft>
              <a:buFont typeface="Arial"/>
              <a:buNone/>
            </a:pPr>
            <a:endParaRPr kumimoji="0" lang="en-US" altLang="ja-JP" sz="1600" dirty="0">
              <a:solidFill>
                <a:srgbClr val="000000"/>
              </a:solidFill>
              <a:highlight>
                <a:srgbClr val="FFFF00"/>
              </a:highlight>
              <a:latin typeface="メイリオ" panose="020B0604030504040204" pitchFamily="50" charset="-128"/>
              <a:ea typeface="メイリオ" panose="020B0604030504040204" pitchFamily="50" charset="-128"/>
              <a:cs typeface="Arial" panose="020B0604020202020204" pitchFamily="34" charset="0"/>
            </a:endParaRPr>
          </a:p>
          <a:p>
            <a:pPr marL="0" indent="0" defTabSz="914400" eaLnBrk="0" fontAlgn="base" hangingPunct="0">
              <a:spcBef>
                <a:spcPct val="0"/>
              </a:spcBef>
              <a:spcAft>
                <a:spcPct val="0"/>
              </a:spcAft>
              <a:buFont typeface="Arial"/>
              <a:buNone/>
            </a:pPr>
            <a:endParaRPr kumimoji="0" lang="en-US" altLang="ja-JP" sz="1600" dirty="0">
              <a:solidFill>
                <a:srgbClr val="000000"/>
              </a:solidFill>
              <a:highlight>
                <a:srgbClr val="FFFF00"/>
              </a:highlight>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5028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D31EF-12E2-4810-B9C9-D14829A8D912}"/>
              </a:ext>
            </a:extLst>
          </p:cNvPr>
          <p:cNvSpPr>
            <a:spLocks noGrp="1"/>
          </p:cNvSpPr>
          <p:nvPr>
            <p:ph type="title"/>
          </p:nvPr>
        </p:nvSpPr>
        <p:spPr>
          <a:xfrm>
            <a:off x="0" y="133226"/>
            <a:ext cx="9144000" cy="612000"/>
          </a:xfrm>
        </p:spPr>
        <p:txBody>
          <a:bodyPr>
            <a:normAutofit/>
          </a:bodyPr>
          <a:lstStyle/>
          <a:p>
            <a:r>
              <a:rPr lang="ja-JP" altLang="en-US" sz="2800" dirty="0">
                <a:latin typeface="メイリオ" panose="020B0604030504040204" pitchFamily="50" charset="-128"/>
                <a:ea typeface="メイリオ" panose="020B0604030504040204" pitchFamily="50" charset="-128"/>
              </a:rPr>
              <a:t>問い合わせ先</a:t>
            </a:r>
            <a:endParaRPr kumimoji="1" lang="ja-JP" altLang="en-US" sz="28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2B05F79C-B809-4D80-821C-AA5DFB39824D}"/>
              </a:ext>
            </a:extLst>
          </p:cNvPr>
          <p:cNvSpPr>
            <a:spLocks noGrp="1"/>
          </p:cNvSpPr>
          <p:nvPr>
            <p:ph idx="1"/>
          </p:nvPr>
        </p:nvSpPr>
        <p:spPr>
          <a:xfrm>
            <a:off x="1654204" y="827211"/>
            <a:ext cx="5843876" cy="3361331"/>
          </a:xfrm>
          <a:ln w="19050">
            <a:solidFill>
              <a:schemeClr val="tx1"/>
            </a:solidFill>
          </a:ln>
        </p:spPr>
        <p:txBody>
          <a:bodyPr>
            <a:normAutofit/>
          </a:bodyPr>
          <a:lstStyle/>
          <a:p>
            <a:pPr marL="0" indent="0">
              <a:buNone/>
            </a:pPr>
            <a:r>
              <a:rPr lang="ja-JP" altLang="ja-JP" sz="1600" dirty="0">
                <a:latin typeface="メイリオ" panose="020B0604030504040204" pitchFamily="50" charset="-128"/>
                <a:ea typeface="メイリオ" panose="020B0604030504040204" pitchFamily="50" charset="-128"/>
              </a:rPr>
              <a:t>広島大学産婦人科専門研修プログラム管理委員会</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担当：</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向井　百合香（ムカイ　ユリカ）</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住所：</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広島市南区霞１丁目</a:t>
            </a:r>
            <a:r>
              <a:rPr lang="en-US" altLang="ja-JP" sz="1600" dirty="0">
                <a:latin typeface="メイリオ" panose="020B0604030504040204" pitchFamily="50" charset="-128"/>
                <a:ea typeface="メイリオ" panose="020B0604030504040204" pitchFamily="50" charset="-128"/>
              </a:rPr>
              <a:t>2-3</a:t>
            </a:r>
          </a:p>
          <a:p>
            <a:pPr marL="0" indent="0">
              <a:buNone/>
            </a:pP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広島大学医学部　産科婦人科学教室</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en-US" altLang="ja-JP" sz="1600" dirty="0">
                <a:latin typeface="メイリオ" panose="020B0604030504040204" pitchFamily="50" charset="-128"/>
                <a:ea typeface="メイリオ" panose="020B0604030504040204" pitchFamily="50" charset="-128"/>
              </a:rPr>
              <a:t>TEL</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082-257-5262</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直通</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082-257-5555 (</a:t>
            </a:r>
            <a:r>
              <a:rPr lang="ja-JP" altLang="en-US" sz="1600" dirty="0">
                <a:latin typeface="メイリオ" panose="020B0604030504040204" pitchFamily="50" charset="-128"/>
                <a:ea typeface="メイリオ" panose="020B0604030504040204" pitchFamily="50" charset="-128"/>
              </a:rPr>
              <a:t>代表</a:t>
            </a:r>
            <a:r>
              <a:rPr lang="en-US" altLang="ja-JP" sz="1600" dirty="0">
                <a:latin typeface="メイリオ" panose="020B0604030504040204" pitchFamily="50" charset="-128"/>
                <a:ea typeface="メイリオ" panose="020B0604030504040204" pitchFamily="50" charset="-128"/>
              </a:rPr>
              <a:t>)</a:t>
            </a:r>
          </a:p>
          <a:p>
            <a:pPr marL="0" indent="0">
              <a:buNone/>
            </a:pPr>
            <a:r>
              <a:rPr lang="en-US" altLang="ja-JP" sz="1600" dirty="0">
                <a:latin typeface="メイリオ" panose="020B0604030504040204" pitchFamily="50" charset="-128"/>
                <a:ea typeface="メイリオ" panose="020B0604030504040204" pitchFamily="50" charset="-128"/>
              </a:rPr>
              <a:t>FAX</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082-257-5264</a:t>
            </a:r>
          </a:p>
          <a:p>
            <a:pPr marL="0" indent="0">
              <a:buNone/>
            </a:pPr>
            <a:br>
              <a:rPr lang="en-US" altLang="ja-JP" sz="1600" dirty="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E-mail</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hlinkClick r:id="rId2"/>
              </a:rPr>
              <a:t>sanhuken@hiroshima-u.ac.jp</a:t>
            </a:r>
            <a:r>
              <a:rPr lang="en-US" altLang="ja-JP" sz="1600" dirty="0">
                <a:latin typeface="メイリオ" panose="020B0604030504040204" pitchFamily="50" charset="-128"/>
                <a:ea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endParaRPr>
          </a:p>
          <a:p>
            <a:pPr marL="0" lvl="0" indent="0" defTabSz="914400" eaLnBrk="0" fontAlgn="base" hangingPunct="0">
              <a:spcBef>
                <a:spcPct val="0"/>
              </a:spcBef>
              <a:spcAft>
                <a:spcPct val="0"/>
              </a:spcAft>
              <a:buNone/>
            </a:pPr>
            <a:endParaRPr kumimoji="0" lang="en-US" altLang="ja-JP" sz="1600" dirty="0">
              <a:latin typeface="メイリオ" panose="020B0604030504040204" pitchFamily="50" charset="-128"/>
              <a:ea typeface="メイリオ" panose="020B0604030504040204" pitchFamily="50" charset="-128"/>
              <a:cs typeface="Arial" panose="020B0604020202020204" pitchFamily="34" charset="0"/>
            </a:endParaRPr>
          </a:p>
          <a:p>
            <a:pPr marL="0" lvl="0" indent="0" defTabSz="914400" eaLnBrk="0" fontAlgn="base" hangingPunct="0">
              <a:spcBef>
                <a:spcPct val="0"/>
              </a:spcBef>
              <a:spcAft>
                <a:spcPct val="0"/>
              </a:spcAft>
              <a:buNone/>
            </a:pPr>
            <a:endParaRPr kumimoji="0" lang="en-US" altLang="ja-JP" sz="1600" dirty="0">
              <a:solidFill>
                <a:srgbClr val="000000"/>
              </a:solidFill>
              <a:highlight>
                <a:srgbClr val="FFFF00"/>
              </a:highlight>
              <a:latin typeface="メイリオ" panose="020B0604030504040204" pitchFamily="50" charset="-128"/>
              <a:ea typeface="メイリオ" panose="020B0604030504040204" pitchFamily="50" charset="-128"/>
              <a:cs typeface="Arial" panose="020B0604020202020204" pitchFamily="34" charset="0"/>
            </a:endParaRPr>
          </a:p>
          <a:p>
            <a:pPr marL="0" lvl="0" indent="0" defTabSz="914400" eaLnBrk="0" fontAlgn="base" hangingPunct="0">
              <a:spcBef>
                <a:spcPct val="0"/>
              </a:spcBef>
              <a:spcAft>
                <a:spcPct val="0"/>
              </a:spcAft>
              <a:buNone/>
            </a:pPr>
            <a:endParaRPr kumimoji="0" lang="en-US" altLang="ja-JP" sz="1600" dirty="0">
              <a:solidFill>
                <a:srgbClr val="000000"/>
              </a:solidFill>
              <a:highlight>
                <a:srgbClr val="FFFF00"/>
              </a:highlight>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741619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5B95388-050B-483C-A3D5-5932290301F1}"/>
              </a:ext>
            </a:extLst>
          </p:cNvPr>
          <p:cNvSpPr txBox="1"/>
          <p:nvPr/>
        </p:nvSpPr>
        <p:spPr>
          <a:xfrm>
            <a:off x="4149969" y="291402"/>
            <a:ext cx="4662435" cy="2031325"/>
          </a:xfrm>
          <a:prstGeom prst="rect">
            <a:avLst/>
          </a:prstGeom>
          <a:noFill/>
        </p:spPr>
        <p:txBody>
          <a:bodyPr wrap="square" rtlCol="0">
            <a:spAutoFit/>
          </a:bodyPr>
          <a:lstStyle/>
          <a:p>
            <a:pPr algn="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26</a:t>
            </a:r>
            <a:r>
              <a:rPr kumimoji="1" lang="ja-JP" altLang="en-US" dirty="0">
                <a:latin typeface="メイリオ" panose="020B0604030504040204" pitchFamily="50" charset="-128"/>
                <a:ea typeface="メイリオ" panose="020B0604030504040204" pitchFamily="50" charset="-128"/>
              </a:rPr>
              <a:t>日　作成</a:t>
            </a:r>
            <a:endParaRPr kumimoji="1" lang="en-US" altLang="ja-JP" dirty="0">
              <a:latin typeface="メイリオ" panose="020B0604030504040204" pitchFamily="50" charset="-128"/>
              <a:ea typeface="メイリオ" panose="020B0604030504040204" pitchFamily="50" charset="-128"/>
            </a:endParaRPr>
          </a:p>
          <a:p>
            <a:pPr algn="r"/>
            <a:r>
              <a:rPr lang="en-US" altLang="ja-JP" dirty="0">
                <a:latin typeface="メイリオ" panose="020B0604030504040204" pitchFamily="50" charset="-128"/>
                <a:ea typeface="メイリオ" panose="020B0604030504040204" pitchFamily="50" charset="-128"/>
              </a:rPr>
              <a:t>2020</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08</a:t>
            </a:r>
            <a:r>
              <a:rPr lang="ja-JP" altLang="en-US" dirty="0">
                <a:latin typeface="メイリオ" panose="020B0604030504040204" pitchFamily="50" charset="-128"/>
                <a:ea typeface="メイリオ" panose="020B0604030504040204" pitchFamily="50" charset="-128"/>
              </a:rPr>
              <a:t>日　改訂</a:t>
            </a:r>
            <a:endParaRPr lang="en-US" altLang="ja-JP" dirty="0">
              <a:latin typeface="メイリオ" panose="020B0604030504040204" pitchFamily="50" charset="-128"/>
              <a:ea typeface="メイリオ" panose="020B0604030504040204" pitchFamily="50" charset="-128"/>
            </a:endParaRPr>
          </a:p>
          <a:p>
            <a:pPr algn="r"/>
            <a:r>
              <a:rPr kumimoji="1" lang="en-US" altLang="ja-JP" dirty="0">
                <a:latin typeface="メイリオ" panose="020B0604030504040204" pitchFamily="50" charset="-128"/>
                <a:ea typeface="メイリオ" panose="020B0604030504040204" pitchFamily="50" charset="-128"/>
              </a:rPr>
              <a:t>2020</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6</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19</a:t>
            </a:r>
            <a:r>
              <a:rPr kumimoji="1" lang="ja-JP" altLang="en-US" dirty="0">
                <a:latin typeface="メイリオ" panose="020B0604030504040204" pitchFamily="50" charset="-128"/>
                <a:ea typeface="メイリオ" panose="020B0604030504040204" pitchFamily="50" charset="-128"/>
              </a:rPr>
              <a:t>日　改訂</a:t>
            </a:r>
            <a:endParaRPr kumimoji="1" lang="en-US" altLang="ja-JP" dirty="0">
              <a:latin typeface="メイリオ" panose="020B0604030504040204" pitchFamily="50" charset="-128"/>
              <a:ea typeface="メイリオ" panose="020B0604030504040204" pitchFamily="50" charset="-128"/>
            </a:endParaRPr>
          </a:p>
          <a:p>
            <a:pPr algn="r"/>
            <a:r>
              <a:rPr lang="en-US" altLang="ja-JP" dirty="0">
                <a:latin typeface="メイリオ" panose="020B0604030504040204" pitchFamily="50" charset="-128"/>
                <a:ea typeface="メイリオ" panose="020B0604030504040204" pitchFamily="50" charset="-128"/>
              </a:rPr>
              <a:t>2020</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日　改訂</a:t>
            </a:r>
            <a:endParaRPr lang="en-US" altLang="ja-JP" dirty="0">
              <a:latin typeface="メイリオ" panose="020B0604030504040204" pitchFamily="50" charset="-128"/>
              <a:ea typeface="メイリオ" panose="020B0604030504040204" pitchFamily="50" charset="-128"/>
            </a:endParaRPr>
          </a:p>
          <a:p>
            <a:pPr algn="r"/>
            <a:r>
              <a:rPr kumimoji="1" lang="en-US" altLang="ja-JP" dirty="0">
                <a:latin typeface="メイリオ" panose="020B0604030504040204" pitchFamily="50" charset="-128"/>
                <a:ea typeface="メイリオ" panose="020B0604030504040204" pitchFamily="50" charset="-128"/>
              </a:rPr>
              <a:t>2021</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5</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29</a:t>
            </a:r>
            <a:r>
              <a:rPr kumimoji="1" lang="ja-JP" altLang="en-US" dirty="0">
                <a:latin typeface="メイリオ" panose="020B0604030504040204" pitchFamily="50" charset="-128"/>
                <a:ea typeface="メイリオ" panose="020B0604030504040204" pitchFamily="50" charset="-128"/>
              </a:rPr>
              <a:t>日　改訂</a:t>
            </a:r>
            <a:endParaRPr kumimoji="1" lang="en-US" altLang="ja-JP" dirty="0">
              <a:latin typeface="メイリオ" panose="020B0604030504040204" pitchFamily="50" charset="-128"/>
              <a:ea typeface="メイリオ" panose="020B0604030504040204" pitchFamily="50" charset="-128"/>
            </a:endParaRPr>
          </a:p>
          <a:p>
            <a:pPr algn="r"/>
            <a:r>
              <a:rPr lang="en-US" altLang="ja-JP" dirty="0">
                <a:latin typeface="メイリオ" panose="020B0604030504040204" pitchFamily="50" charset="-128"/>
                <a:ea typeface="メイリオ" panose="020B0604030504040204" pitchFamily="50" charset="-128"/>
              </a:rPr>
              <a:t>2022</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rPr>
              <a:t>日　改訂</a:t>
            </a:r>
            <a:endParaRPr lang="en-US" altLang="ja-JP" dirty="0">
              <a:latin typeface="メイリオ" panose="020B0604030504040204" pitchFamily="50" charset="-128"/>
              <a:ea typeface="メイリオ" panose="020B0604030504040204" pitchFamily="50" charset="-128"/>
            </a:endParaRPr>
          </a:p>
          <a:p>
            <a:pPr algn="r"/>
            <a:r>
              <a:rPr kumimoji="1" lang="en-US" altLang="ja-JP" dirty="0">
                <a:latin typeface="メイリオ" panose="020B0604030504040204" pitchFamily="50" charset="-128"/>
                <a:ea typeface="メイリオ" panose="020B0604030504040204" pitchFamily="50" charset="-128"/>
              </a:rPr>
              <a:t>2023</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5</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31</a:t>
            </a:r>
            <a:r>
              <a:rPr kumimoji="1" lang="ja-JP" altLang="en-US" dirty="0">
                <a:latin typeface="メイリオ" panose="020B0604030504040204" pitchFamily="50" charset="-128"/>
                <a:ea typeface="メイリオ" panose="020B0604030504040204" pitchFamily="50" charset="-128"/>
              </a:rPr>
              <a:t>日　改訂</a:t>
            </a:r>
            <a:r>
              <a:rPr kumimoji="1" lang="en-US" altLang="ja-JP" dirty="0">
                <a:solidFill>
                  <a:srgbClr val="FF0000"/>
                </a:solidFill>
                <a:latin typeface="メイリオ" panose="020B0604030504040204" pitchFamily="50" charset="-128"/>
                <a:ea typeface="メイリオ" panose="020B0604030504040204" pitchFamily="50" charset="-128"/>
              </a:rPr>
              <a:t>  </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2717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8017" y="1296549"/>
            <a:ext cx="8749339" cy="5262979"/>
          </a:xfrm>
          <a:prstGeom prst="rect">
            <a:avLst/>
          </a:prstGeom>
        </p:spPr>
        <p:txBody>
          <a:bodyPr wrap="square">
            <a:spAutoFit/>
          </a:bodyPr>
          <a:lstStyle/>
          <a:p>
            <a:r>
              <a:rPr lang="ja-JP" altLang="ja-JP" sz="1600" dirty="0">
                <a:latin typeface="メイリオ" panose="020B0604030504040204" pitchFamily="50" charset="-128"/>
                <a:ea typeface="メイリオ" panose="020B0604030504040204" pitchFamily="50" charset="-128"/>
              </a:rPr>
              <a:t>産婦人科専門医</a:t>
            </a:r>
            <a:r>
              <a:rPr lang="ja-JP" altLang="en-US" sz="1600" dirty="0">
                <a:latin typeface="メイリオ" panose="020B0604030504040204" pitchFamily="50" charset="-128"/>
                <a:ea typeface="メイリオ" panose="020B0604030504040204" pitchFamily="50" charset="-128"/>
              </a:rPr>
              <a:t>は、</a:t>
            </a:r>
            <a:r>
              <a:rPr lang="ja-JP" altLang="ja-JP" sz="1600" dirty="0">
                <a:latin typeface="メイリオ" panose="020B0604030504040204" pitchFamily="50" charset="-128"/>
                <a:ea typeface="メイリオ" panose="020B0604030504040204" pitchFamily="50" charset="-128"/>
              </a:rPr>
              <a:t>生殖・内分泌領域、婦人科腫瘍領域、周産期領域、女性のヘルスケア領域の</a:t>
            </a:r>
            <a:r>
              <a:rPr lang="en-US" altLang="ja-JP" sz="1600" dirty="0">
                <a:latin typeface="メイリオ" panose="020B0604030504040204" pitchFamily="50" charset="-128"/>
                <a:ea typeface="メイリオ" panose="020B0604030504040204" pitchFamily="50" charset="-128"/>
              </a:rPr>
              <a:t>4</a:t>
            </a:r>
            <a:r>
              <a:rPr lang="ja-JP" altLang="ja-JP" sz="1600" dirty="0">
                <a:latin typeface="メイリオ" panose="020B0604030504040204" pitchFamily="50" charset="-128"/>
                <a:ea typeface="メイリオ" panose="020B0604030504040204" pitchFamily="50" charset="-128"/>
              </a:rPr>
              <a:t>領域にわたり、十分な知識・技能を持</a:t>
            </a:r>
            <a:r>
              <a:rPr lang="ja-JP" altLang="en-US" sz="1600" dirty="0">
                <a:latin typeface="メイリオ" panose="020B0604030504040204" pitchFamily="50" charset="-128"/>
                <a:ea typeface="メイリオ" panose="020B0604030504040204" pitchFamily="50" charset="-128"/>
              </a:rPr>
              <a:t>ったうえで、以下のことが求められています。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標準的な医療</a:t>
            </a:r>
            <a:r>
              <a:rPr lang="ja-JP" altLang="en-US" sz="1600" dirty="0">
                <a:latin typeface="メイリオ" panose="020B0604030504040204" pitchFamily="50" charset="-128"/>
                <a:ea typeface="メイリオ" panose="020B0604030504040204" pitchFamily="50" charset="-128"/>
              </a:rPr>
              <a:t>を</a:t>
            </a:r>
            <a:r>
              <a:rPr lang="ja-JP" altLang="ja-JP" sz="1600" dirty="0">
                <a:latin typeface="メイリオ" panose="020B0604030504040204" pitchFamily="50" charset="-128"/>
                <a:ea typeface="メイリオ" panose="020B0604030504040204" pitchFamily="50" charset="-128"/>
              </a:rPr>
              <a:t>提供</a:t>
            </a:r>
            <a:r>
              <a:rPr lang="ja-JP" altLang="en-US" sz="1600" dirty="0">
                <a:latin typeface="メイリオ" panose="020B0604030504040204" pitchFamily="50" charset="-128"/>
                <a:ea typeface="メイリオ" panose="020B0604030504040204" pitchFamily="50" charset="-128"/>
              </a:rPr>
              <a:t>する</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患者</a:t>
            </a:r>
            <a:r>
              <a:rPr lang="ja-JP" altLang="en-US" sz="1600" dirty="0">
                <a:latin typeface="メイリオ" panose="020B0604030504040204" pitchFamily="50" charset="-128"/>
                <a:ea typeface="メイリオ" panose="020B0604030504040204" pitchFamily="50" charset="-128"/>
              </a:rPr>
              <a:t>から</a:t>
            </a:r>
            <a:r>
              <a:rPr lang="ja-JP" altLang="ja-JP" sz="1600" dirty="0">
                <a:latin typeface="メイリオ" panose="020B0604030504040204" pitchFamily="50" charset="-128"/>
                <a:ea typeface="メイリオ" panose="020B0604030504040204" pitchFamily="50" charset="-128"/>
              </a:rPr>
              <a:t>信頼</a:t>
            </a:r>
            <a:r>
              <a:rPr lang="ja-JP" altLang="en-US" sz="1600" dirty="0">
                <a:latin typeface="メイリオ" panose="020B0604030504040204" pitchFamily="50" charset="-128"/>
                <a:ea typeface="メイリオ" panose="020B0604030504040204" pitchFamily="50" charset="-128"/>
              </a:rPr>
              <a:t>される</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女性を生涯にわたってサポート</a:t>
            </a:r>
            <a:r>
              <a:rPr lang="ja-JP" altLang="en-US" sz="1600" dirty="0">
                <a:latin typeface="メイリオ" panose="020B0604030504040204" pitchFamily="50" charset="-128"/>
                <a:ea typeface="メイリオ" panose="020B0604030504040204" pitchFamily="50" charset="-128"/>
              </a:rPr>
              <a:t>する</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産婦人科医療の水準を高め</a:t>
            </a:r>
            <a:r>
              <a:rPr lang="ja-JP" altLang="en-US" sz="1600" dirty="0">
                <a:latin typeface="メイリオ" panose="020B0604030504040204" pitchFamily="50" charset="-128"/>
                <a:ea typeface="メイリオ" panose="020B0604030504040204" pitchFamily="50" charset="-128"/>
              </a:rPr>
              <a:t>る</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疾病の予防に努め</a:t>
            </a:r>
            <a:r>
              <a:rPr lang="ja-JP" altLang="en-US" sz="1600" dirty="0">
                <a:latin typeface="メイリオ" panose="020B0604030504040204" pitchFamily="50" charset="-128"/>
                <a:ea typeface="メイリオ" panose="020B0604030504040204" pitchFamily="50" charset="-128"/>
              </a:rPr>
              <a:t>る</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rPr>
              <a:t>地域医療を守る</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ja-JP"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「広島</a:t>
            </a:r>
            <a:r>
              <a:rPr lang="ja-JP" altLang="ja-JP" sz="1600" dirty="0">
                <a:latin typeface="メイリオ" panose="020B0604030504040204" pitchFamily="50" charset="-128"/>
                <a:ea typeface="メイリオ" panose="020B0604030504040204" pitchFamily="50" charset="-128"/>
              </a:rPr>
              <a:t>大学産婦人科</a:t>
            </a:r>
            <a:r>
              <a:rPr lang="ja-JP" altLang="en-US" sz="1600" dirty="0">
                <a:latin typeface="メイリオ" panose="020B0604030504040204" pitchFamily="50" charset="-128"/>
                <a:ea typeface="メイリオ" panose="020B0604030504040204" pitchFamily="50" charset="-128"/>
              </a:rPr>
              <a:t>専門</a:t>
            </a:r>
            <a:r>
              <a:rPr lang="ja-JP" altLang="ja-JP" sz="1600" dirty="0">
                <a:latin typeface="メイリオ" panose="020B0604030504040204" pitchFamily="50" charset="-128"/>
                <a:ea typeface="メイリオ" panose="020B0604030504040204" pitchFamily="50" charset="-128"/>
              </a:rPr>
              <a:t>研修プログラム</a:t>
            </a:r>
            <a:r>
              <a:rPr lang="ja-JP" altLang="en-US" sz="1600" dirty="0">
                <a:latin typeface="メイリオ" panose="020B0604030504040204" pitchFamily="50" charset="-128"/>
                <a:ea typeface="メイリオ" panose="020B0604030504040204" pitchFamily="50" charset="-128"/>
              </a:rPr>
              <a:t>」では、</a:t>
            </a:r>
            <a:r>
              <a:rPr lang="ja-JP" altLang="ja-JP" sz="1600" dirty="0">
                <a:latin typeface="メイリオ" panose="020B0604030504040204" pitchFamily="50" charset="-128"/>
                <a:ea typeface="メイリオ" panose="020B0604030504040204" pitchFamily="50" charset="-128"/>
              </a:rPr>
              <a:t>基幹施設である広島大学病院において高度な医療に携わり本邦の標準治療や先進的な医療を経験し学ぶとともに、地域医療を担う連携病院での研修を経て広島県の医療事情を理解し、地域の実情に合わせた実践的な医療も行えるように訓練され、基本的臨床能力獲得後は産婦人科専門医として県全域を支える人材の育成を行う理念を持</a:t>
            </a:r>
            <a:r>
              <a:rPr lang="ja-JP" altLang="en-US" sz="1600" dirty="0">
                <a:latin typeface="メイリオ" panose="020B0604030504040204" pitchFamily="50" charset="-128"/>
                <a:ea typeface="メイリオ" panose="020B0604030504040204" pitchFamily="50" charset="-128"/>
              </a:rPr>
              <a:t>ちます</a:t>
            </a:r>
            <a:r>
              <a:rPr lang="ja-JP" altLang="ja-JP"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当プログラムの特徴は以下のとおりです。</a:t>
            </a:r>
            <a:endParaRPr lang="en-US" altLang="ja-JP" sz="1600" strike="sngStrike"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・高度医療から地域医療まで幅広く研修を行える研修施設群をもつ</a:t>
            </a:r>
            <a:endParaRPr lang="en-US" altLang="ja-JP" sz="1600"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・サブスペシャルティー領域までカバーする、豊富で質の高い指導医による指導を行う</a:t>
            </a:r>
            <a:endParaRPr lang="en-US" altLang="ja-JP" sz="1600"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・質の高い臨床研究および基礎研究の指導を行う</a:t>
            </a:r>
            <a:endParaRPr lang="en-US" altLang="ja-JP" sz="1600"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OB</a:t>
            </a:r>
            <a:r>
              <a:rPr lang="ja-JP" altLang="en-US" sz="1600" dirty="0">
                <a:latin typeface="メイリオ" panose="020B0604030504040204" pitchFamily="50" charset="-128"/>
                <a:ea typeface="メイリオ" panose="020B0604030504040204" pitchFamily="50" charset="-128"/>
              </a:rPr>
              <a:t>会による、診療・教育・研究への強力なバックアップをもつ</a:t>
            </a:r>
            <a:endParaRPr lang="en-US" altLang="ja-JP" sz="1600"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・出身大学に関係なく、個々人にあわせて、きめ細やかに研修コースを配慮する</a:t>
            </a:r>
            <a:endParaRPr lang="en-US" altLang="ja-JP" sz="1600" dirty="0">
              <a:latin typeface="メイリオ" panose="020B0604030504040204" pitchFamily="50" charset="-128"/>
              <a:ea typeface="メイリオ" panose="020B0604030504040204" pitchFamily="50" charset="-128"/>
            </a:endParaRPr>
          </a:p>
          <a:p>
            <a:pPr lvl="1"/>
            <a:r>
              <a:rPr lang="ja-JP" altLang="en-US" sz="1600" dirty="0">
                <a:latin typeface="メイリオ" panose="020B0604030504040204" pitchFamily="50" charset="-128"/>
                <a:ea typeface="メイリオ" panose="020B0604030504040204" pitchFamily="50" charset="-128"/>
              </a:rPr>
              <a:t>・女性医師も継続して働けるように、労働環境を十分に配慮する</a:t>
            </a:r>
            <a:endParaRPr lang="en-US" altLang="ja-JP" sz="1600" dirty="0">
              <a:latin typeface="メイリオ" panose="020B0604030504040204" pitchFamily="50" charset="-128"/>
              <a:ea typeface="メイリオ" panose="020B0604030504040204" pitchFamily="50" charset="-128"/>
            </a:endParaRPr>
          </a:p>
        </p:txBody>
      </p:sp>
      <p:sp>
        <p:nvSpPr>
          <p:cNvPr id="8" name="タイトル 1"/>
          <p:cNvSpPr>
            <a:spLocks noGrp="1"/>
          </p:cNvSpPr>
          <p:nvPr>
            <p:ph type="title"/>
          </p:nvPr>
        </p:nvSpPr>
        <p:spPr>
          <a:xfrm>
            <a:off x="0" y="149297"/>
            <a:ext cx="9144000" cy="864000"/>
          </a:xfrm>
          <a:solidFill>
            <a:schemeClr val="tx2"/>
          </a:solidFill>
          <a:ln>
            <a:solidFill>
              <a:schemeClr val="tx1"/>
            </a:solidFill>
          </a:ln>
        </p:spPr>
        <p:txBody>
          <a:bodyPr>
            <a:noAutofit/>
          </a:bodyPr>
          <a:lstStyle/>
          <a:p>
            <a:pPr marL="514350" indent="-514350">
              <a:buFont typeface="+mj-lt"/>
              <a:buAutoNum type="arabicPeriod"/>
            </a:pPr>
            <a:r>
              <a:rPr lang="ja-JP" altLang="en-US" sz="2400" dirty="0">
                <a:solidFill>
                  <a:schemeClr val="bg1"/>
                </a:solidFill>
                <a:latin typeface="メイリオ" panose="020B0604030504040204" pitchFamily="50" charset="-128"/>
                <a:ea typeface="メイリオ" panose="020B0604030504040204" pitchFamily="50" charset="-128"/>
              </a:rPr>
              <a:t>広島大学産婦人科専門研修プログラムの</a:t>
            </a:r>
            <a:br>
              <a:rPr lang="en-US" altLang="ja-JP" sz="2400" dirty="0">
                <a:solidFill>
                  <a:schemeClr val="bg1"/>
                </a:solidFill>
                <a:latin typeface="メイリオ" panose="020B0604030504040204" pitchFamily="50" charset="-128"/>
                <a:ea typeface="メイリオ" panose="020B0604030504040204" pitchFamily="50" charset="-128"/>
              </a:rPr>
            </a:br>
            <a:r>
              <a:rPr lang="ja-JP" altLang="en-US" sz="2400" dirty="0">
                <a:solidFill>
                  <a:schemeClr val="bg1"/>
                </a:solidFill>
                <a:latin typeface="メイリオ" panose="020B0604030504040204" pitchFamily="50" charset="-128"/>
                <a:ea typeface="メイリオ" panose="020B0604030504040204" pitchFamily="50" charset="-128"/>
              </a:rPr>
              <a:t>理念・目的・到達目標　　　　　　　　　　　　　　　　　　　　　　　　　　　　　　　　</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67483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146459"/>
            <a:ext cx="9144000" cy="612000"/>
          </a:xfrm>
          <a:solidFill>
            <a:schemeClr val="tx2"/>
          </a:solidFill>
          <a:ln>
            <a:solidFill>
              <a:schemeClr val="tx1"/>
            </a:solidFill>
          </a:ln>
        </p:spPr>
        <p:txBody>
          <a:bodyPr>
            <a:normAutofit/>
          </a:bodyPr>
          <a:lstStyle/>
          <a:p>
            <a:pPr marL="514350" indent="-514350">
              <a:buFont typeface="+mj-lt"/>
              <a:buAutoNum type="arabicPeriod" startAt="2"/>
            </a:pPr>
            <a:r>
              <a:rPr lang="ja-JP" altLang="en-US" sz="2800" dirty="0">
                <a:solidFill>
                  <a:schemeClr val="bg1"/>
                </a:solidFill>
                <a:latin typeface="メイリオ" panose="020B0604030504040204" pitchFamily="50" charset="-128"/>
                <a:ea typeface="メイリオ" panose="020B0604030504040204" pitchFamily="50" charset="-128"/>
              </a:rPr>
              <a:t>専門研修施設群</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graphicFrame>
        <p:nvGraphicFramePr>
          <p:cNvPr id="76" name="表 75">
            <a:extLst>
              <a:ext uri="{FF2B5EF4-FFF2-40B4-BE49-F238E27FC236}">
                <a16:creationId xmlns:a16="http://schemas.microsoft.com/office/drawing/2014/main" id="{43760837-272B-4948-91C1-7D77B2CC1B6F}"/>
              </a:ext>
            </a:extLst>
          </p:cNvPr>
          <p:cNvGraphicFramePr>
            <a:graphicFrameLocks noGrp="1"/>
          </p:cNvGraphicFramePr>
          <p:nvPr>
            <p:extLst>
              <p:ext uri="{D42A27DB-BD31-4B8C-83A1-F6EECF244321}">
                <p14:modId xmlns:p14="http://schemas.microsoft.com/office/powerpoint/2010/main" val="3383405157"/>
              </p:ext>
            </p:extLst>
          </p:nvPr>
        </p:nvGraphicFramePr>
        <p:xfrm>
          <a:off x="1007806" y="815421"/>
          <a:ext cx="7128388" cy="5603468"/>
        </p:xfrm>
        <a:graphic>
          <a:graphicData uri="http://schemas.openxmlformats.org/drawingml/2006/table">
            <a:tbl>
              <a:tblPr firstRow="1" firstCol="1" bandRow="1"/>
              <a:tblGrid>
                <a:gridCol w="751865">
                  <a:extLst>
                    <a:ext uri="{9D8B030D-6E8A-4147-A177-3AD203B41FA5}">
                      <a16:colId xmlns:a16="http://schemas.microsoft.com/office/drawing/2014/main" val="122688121"/>
                    </a:ext>
                  </a:extLst>
                </a:gridCol>
                <a:gridCol w="434655">
                  <a:extLst>
                    <a:ext uri="{9D8B030D-6E8A-4147-A177-3AD203B41FA5}">
                      <a16:colId xmlns:a16="http://schemas.microsoft.com/office/drawing/2014/main" val="3550177241"/>
                    </a:ext>
                  </a:extLst>
                </a:gridCol>
                <a:gridCol w="5941868">
                  <a:extLst>
                    <a:ext uri="{9D8B030D-6E8A-4147-A177-3AD203B41FA5}">
                      <a16:colId xmlns:a16="http://schemas.microsoft.com/office/drawing/2014/main" val="4078649"/>
                    </a:ext>
                  </a:extLst>
                </a:gridCol>
              </a:tblGrid>
              <a:tr h="431036">
                <a:tc gridSpan="2">
                  <a:txBody>
                    <a:bodyPr/>
                    <a:lstStyle/>
                    <a:p>
                      <a:pPr algn="ctr">
                        <a:spcAft>
                          <a:spcPts val="0"/>
                        </a:spcAft>
                      </a:pPr>
                      <a:r>
                        <a:rPr lang="ja-JP" altLang="en-US" sz="1600" kern="100" dirty="0">
                          <a:solidFill>
                            <a:schemeClr val="tx1"/>
                          </a:solidFill>
                          <a:effectLst/>
                          <a:latin typeface="メイリオ" panose="020B0604030504040204" pitchFamily="50" charset="-128"/>
                          <a:ea typeface="メイリオ" panose="020B0604030504040204" pitchFamily="50" charset="-128"/>
                        </a:rPr>
                        <a:t>基幹施設</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a:txBody>
                    <a:bodyPr/>
                    <a:lstStyle/>
                    <a:p>
                      <a:pPr algn="l">
                        <a:spcAft>
                          <a:spcPts val="0"/>
                        </a:spcAft>
                      </a:pPr>
                      <a:r>
                        <a:rPr lang="ja-JP" altLang="en-US" sz="1600" kern="100" dirty="0">
                          <a:solidFill>
                            <a:schemeClr val="tx1"/>
                          </a:solidFill>
                          <a:effectLst/>
                          <a:latin typeface="メイリオ" panose="020B0604030504040204" pitchFamily="50" charset="-128"/>
                          <a:ea typeface="メイリオ" panose="020B0604030504040204" pitchFamily="50" charset="-128"/>
                        </a:rPr>
                        <a:t>　広島大学病院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57655792"/>
                  </a:ext>
                </a:extLst>
              </a:tr>
              <a:tr h="431036">
                <a:tc rowSpan="12">
                  <a:txBody>
                    <a:bodyPr/>
                    <a:lstStyle/>
                    <a:p>
                      <a:pPr algn="ctr">
                        <a:spcAft>
                          <a:spcPts val="0"/>
                        </a:spcAft>
                      </a:pPr>
                      <a:r>
                        <a:rPr lang="ja-JP" altLang="en-US" sz="1600" kern="100" dirty="0">
                          <a:solidFill>
                            <a:schemeClr val="tx1"/>
                          </a:solidFill>
                          <a:effectLst/>
                          <a:latin typeface="メイリオ" panose="020B0604030504040204" pitchFamily="50" charset="-128"/>
                          <a:ea typeface="メイリオ" panose="020B0604030504040204" pitchFamily="50" charset="-128"/>
                        </a:rPr>
                        <a:t>連　携　施　設</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1</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独立行政法人国立病院機構呉医療センター</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06223308"/>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2</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独立行政法人国立病院機構東広島医療センター</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48838002"/>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3</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zh-TW"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独立行政法人労働者安全福祉機構　中国労災病院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95600341"/>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4</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広島県立広島病院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878535"/>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5</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zh-TW"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広島市立</a:t>
                      </a: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北部医療センター</a:t>
                      </a:r>
                      <a:r>
                        <a:rPr lang="zh-TW"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安佐市民病院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56979"/>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6</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市立三次中央病院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18303992"/>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7</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広島赤十字・原爆病院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018348"/>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8</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JA</a:t>
                      </a: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広島</a:t>
                      </a:r>
                      <a:r>
                        <a:rPr lang="zh-TW"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総合病院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97026937"/>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9</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JA</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尾道総合病院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299716835"/>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10</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医療法人あかね会土谷総合病院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196701"/>
                  </a:ext>
                </a:extLst>
              </a:tr>
              <a:tr h="431036">
                <a:tc vMerge="1">
                  <a:txBody>
                    <a:bodyPr/>
                    <a:lstStyle/>
                    <a:p>
                      <a:pPr algn="r">
                        <a:spcAft>
                          <a:spcPts val="0"/>
                        </a:spcAft>
                      </a:pPr>
                      <a:endParaRPr lang="ja-JP" sz="1600" kern="100" dirty="0">
                        <a:effectLst/>
                        <a:latin typeface="ＭＳ Ｐゴシック" panose="020B0600070205080204" pitchFamily="50" charset="-128"/>
                        <a:ea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11</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sz="1600" kern="0"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独立行政法人国立病院機構四国がんセンター</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2592412"/>
                  </a:ext>
                </a:extLst>
              </a:tr>
              <a:tr h="431036">
                <a:tc vMerge="1">
                  <a:txBody>
                    <a:bodyPr/>
                    <a:lstStyle/>
                    <a:p>
                      <a:pPr algn="ctr">
                        <a:spcAft>
                          <a:spcPts val="0"/>
                        </a:spcAft>
                      </a:pP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chemeClr val="tx1"/>
                          </a:solidFill>
                          <a:effectLst/>
                          <a:latin typeface="メイリオ" panose="020B0604030504040204" pitchFamily="50" charset="-128"/>
                          <a:ea typeface="メイリオ" panose="020B0604030504040204" pitchFamily="50" charset="-128"/>
                        </a:rPr>
                        <a:t>12</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600" kern="100" dirty="0">
                          <a:solidFill>
                            <a:schemeClr val="tx1"/>
                          </a:solidFill>
                          <a:effectLst/>
                          <a:latin typeface="メイリオ" panose="020B0604030504040204" pitchFamily="50" charset="-128"/>
                          <a:ea typeface="メイリオ" panose="020B0604030504040204" pitchFamily="50" charset="-128"/>
                        </a:rPr>
                        <a:t>　庄原赤十字病院</a:t>
                      </a:r>
                      <a:endParaRPr lang="ja-JP" sz="1600" kern="100" dirty="0">
                        <a:solidFill>
                          <a:schemeClr val="tx1"/>
                        </a:solidFill>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97930763"/>
                  </a:ext>
                </a:extLst>
              </a:tr>
            </a:tbl>
          </a:graphicData>
        </a:graphic>
      </p:graphicFrame>
      <p:sp>
        <p:nvSpPr>
          <p:cNvPr id="77" name="正方形/長方形 76">
            <a:extLst>
              <a:ext uri="{FF2B5EF4-FFF2-40B4-BE49-F238E27FC236}">
                <a16:creationId xmlns:a16="http://schemas.microsoft.com/office/drawing/2014/main" id="{6029A228-9B32-4995-BCFD-DCCE75420D65}"/>
              </a:ext>
            </a:extLst>
          </p:cNvPr>
          <p:cNvSpPr/>
          <p:nvPr/>
        </p:nvSpPr>
        <p:spPr>
          <a:xfrm>
            <a:off x="1283111" y="6468065"/>
            <a:ext cx="7713407"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か月以上の地域医療」の研修の条件を満たす施設（</a:t>
            </a:r>
            <a:r>
              <a:rPr lang="en-US" altLang="ja-JP" sz="1400" dirty="0">
                <a:latin typeface="メイリオ" panose="020B0604030504040204" pitchFamily="50" charset="-128"/>
                <a:ea typeface="メイリオ" panose="020B0604030504040204" pitchFamily="50" charset="-128"/>
                <a:cs typeface="ヒラギノ角ゴ ProN"/>
              </a:rPr>
              <a:t>5</a:t>
            </a:r>
            <a:r>
              <a:rPr lang="ja-JP" altLang="en-US" sz="1400" dirty="0">
                <a:latin typeface="メイリオ" panose="020B0604030504040204" pitchFamily="50" charset="-128"/>
                <a:ea typeface="メイリオ" panose="020B0604030504040204" pitchFamily="50" charset="-128"/>
                <a:cs typeface="ヒラギノ角ゴ ProN"/>
              </a:rPr>
              <a:t>．地域医療に関する研修計画　参照）</a:t>
            </a:r>
            <a:endParaRPr lang="ja-JP" altLang="ja-JP" sz="14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6E813EB-E1AA-4D63-B4EB-9973A8695032}"/>
              </a:ext>
            </a:extLst>
          </p:cNvPr>
          <p:cNvSpPr/>
          <p:nvPr/>
        </p:nvSpPr>
        <p:spPr>
          <a:xfrm>
            <a:off x="221226" y="6459011"/>
            <a:ext cx="1165123" cy="299661"/>
          </a:xfrm>
          <a:prstGeom prst="rect">
            <a:avLst/>
          </a:prstGeom>
          <a:solidFill>
            <a:schemeClr val="accent5">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40AEAA0-B609-447F-9358-D716A8115D78}"/>
              </a:ext>
            </a:extLst>
          </p:cNvPr>
          <p:cNvSpPr/>
          <p:nvPr/>
        </p:nvSpPr>
        <p:spPr>
          <a:xfrm>
            <a:off x="378539" y="6466817"/>
            <a:ext cx="904572"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連携施設</a:t>
            </a:r>
            <a:endParaRPr lang="ja-JP"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634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D72DBC52-4905-487A-B4EF-6507DE8008F3}"/>
              </a:ext>
            </a:extLst>
          </p:cNvPr>
          <p:cNvSpPr>
            <a:spLocks noGrp="1"/>
          </p:cNvSpPr>
          <p:nvPr>
            <p:ph type="title"/>
          </p:nvPr>
        </p:nvSpPr>
        <p:spPr>
          <a:xfrm>
            <a:off x="0" y="143415"/>
            <a:ext cx="9131131" cy="612000"/>
          </a:xfrm>
          <a:solidFill>
            <a:schemeClr val="tx2"/>
          </a:solidFill>
          <a:ln>
            <a:solidFill>
              <a:schemeClr val="tx1"/>
            </a:solidFill>
          </a:ln>
        </p:spPr>
        <p:txBody>
          <a:bodyPr>
            <a:normAutofit/>
          </a:bodyPr>
          <a:lstStyle/>
          <a:p>
            <a:pPr marL="514350" indent="-514350">
              <a:buFont typeface="+mj-lt"/>
              <a:buAutoNum type="arabicPeriod" startAt="3"/>
            </a:pPr>
            <a:r>
              <a:rPr lang="ja-JP" altLang="en-US" sz="2800" dirty="0">
                <a:solidFill>
                  <a:schemeClr val="bg1"/>
                </a:solidFill>
                <a:latin typeface="メイリオ" panose="020B0604030504040204" pitchFamily="50" charset="-128"/>
                <a:ea typeface="メイリオ" panose="020B0604030504040204" pitchFamily="50" charset="-128"/>
              </a:rPr>
              <a:t>研修期間</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4" name="コンテンツ プレースホルダー 2">
            <a:extLst>
              <a:ext uri="{FF2B5EF4-FFF2-40B4-BE49-F238E27FC236}">
                <a16:creationId xmlns:a16="http://schemas.microsoft.com/office/drawing/2014/main" id="{8B6FC084-C87C-4ECE-A68B-ACBAF09181C8}"/>
              </a:ext>
            </a:extLst>
          </p:cNvPr>
          <p:cNvSpPr>
            <a:spLocks noGrp="1"/>
          </p:cNvSpPr>
          <p:nvPr>
            <p:ph idx="1"/>
          </p:nvPr>
        </p:nvSpPr>
        <p:spPr>
          <a:xfrm>
            <a:off x="279984" y="3961888"/>
            <a:ext cx="8611645" cy="2419248"/>
          </a:xfrm>
        </p:spPr>
        <p:txBody>
          <a:bodyPr>
            <a:noAutofit/>
          </a:bodyPr>
          <a:lstStyle/>
          <a:p>
            <a:pPr marL="0" lvl="0" indent="0">
              <a:buNone/>
            </a:pPr>
            <a:r>
              <a:rPr lang="ja-JP" altLang="ja-JP" sz="1400" u="sng" dirty="0">
                <a:latin typeface="メイリオ" panose="020B0604030504040204" pitchFamily="50" charset="-128"/>
                <a:ea typeface="メイリオ" panose="020B0604030504040204" pitchFamily="50" charset="-128"/>
              </a:rPr>
              <a:t>産婦人科研修の休止・中断</a:t>
            </a:r>
            <a:r>
              <a:rPr lang="ja-JP" altLang="en-US" sz="1400" u="sng" dirty="0">
                <a:latin typeface="メイリオ" panose="020B0604030504040204" pitchFamily="50" charset="-128"/>
                <a:ea typeface="メイリオ" panose="020B0604030504040204" pitchFamily="50" charset="-128"/>
              </a:rPr>
              <a:t>について、主なものを以下に示します。</a:t>
            </a:r>
            <a:endParaRPr lang="en-US" altLang="ja-JP" sz="1400" u="sng" dirty="0">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出産</a:t>
            </a:r>
            <a:r>
              <a:rPr lang="ja-JP" altLang="en-US" sz="1400" dirty="0">
                <a:latin typeface="メイリオ" panose="020B0604030504040204" pitchFamily="50" charset="-128"/>
                <a:ea typeface="メイリオ" panose="020B0604030504040204" pitchFamily="50" charset="-128"/>
              </a:rPr>
              <a:t>や疾病に</a:t>
            </a:r>
            <a:r>
              <a:rPr lang="ja-JP" altLang="ja-JP" sz="1400" dirty="0">
                <a:latin typeface="メイリオ" panose="020B0604030504040204" pitchFamily="50" charset="-128"/>
                <a:ea typeface="メイリオ" panose="020B0604030504040204" pitchFamily="50" charset="-128"/>
              </a:rPr>
              <a:t>伴う</a:t>
            </a:r>
            <a:r>
              <a:rPr lang="ja-JP" altLang="en-US" sz="1400" dirty="0">
                <a:latin typeface="メイリオ" panose="020B0604030504040204" pitchFamily="50" charset="-128"/>
                <a:ea typeface="メイリオ" panose="020B0604030504040204" pitchFamily="50" charset="-128"/>
              </a:rPr>
              <a:t>常勤の休止期間（休業・休職・常勤に満たない短時間雇用）は合計</a:t>
            </a:r>
            <a:r>
              <a:rPr lang="en-US" altLang="ja-JP" sz="1400" dirty="0">
                <a:latin typeface="メイリオ" panose="020B0604030504040204" pitchFamily="50" charset="-128"/>
                <a:ea typeface="メイリオ" panose="020B0604030504040204" pitchFamily="50" charset="-128"/>
              </a:rPr>
              <a:t>6</a:t>
            </a:r>
            <a:r>
              <a:rPr lang="ja-JP" altLang="ja-JP" sz="1400" dirty="0">
                <a:latin typeface="メイリオ" panose="020B0604030504040204" pitchFamily="50" charset="-128"/>
                <a:ea typeface="メイリオ" panose="020B0604030504040204" pitchFamily="50" charset="-128"/>
              </a:rPr>
              <a:t>か月以内</a:t>
            </a:r>
            <a:r>
              <a:rPr lang="ja-JP" altLang="en-US" sz="1400" dirty="0">
                <a:latin typeface="メイリオ" panose="020B0604030504040204" pitchFamily="50" charset="-128"/>
                <a:ea typeface="メイリオ" panose="020B0604030504040204" pitchFamily="50" charset="-128"/>
              </a:rPr>
              <a:t>を</a:t>
            </a:r>
            <a:r>
              <a:rPr lang="ja-JP" altLang="ja-JP" sz="1400" dirty="0">
                <a:latin typeface="メイリオ" panose="020B0604030504040204" pitchFamily="50" charset="-128"/>
                <a:ea typeface="メイリオ" panose="020B0604030504040204" pitchFamily="50" charset="-128"/>
              </a:rPr>
              <a:t>研修期間に含めることができる。なお、疾病の場合は診断書を、出産の場合は出産を証明するものの添付が必要である。</a:t>
            </a:r>
          </a:p>
          <a:p>
            <a:pPr>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専門研修プログラム期間中の短時間雇用は、週</a:t>
            </a:r>
            <a:r>
              <a:rPr lang="en-US" altLang="ja-JP" sz="1400" dirty="0">
                <a:latin typeface="メイリオ" panose="020B0604030504040204" pitchFamily="50" charset="-128"/>
                <a:ea typeface="メイリオ" panose="020B0604030504040204" pitchFamily="50" charset="-128"/>
              </a:rPr>
              <a:t>20</a:t>
            </a:r>
            <a:r>
              <a:rPr lang="ja-JP" altLang="ja-JP" sz="1400" dirty="0">
                <a:latin typeface="メイリオ" panose="020B0604030504040204" pitchFamily="50" charset="-128"/>
                <a:ea typeface="メイリオ" panose="020B0604030504040204" pitchFamily="50" charset="-128"/>
              </a:rPr>
              <a:t>時間以上の勤務であれば、</a:t>
            </a:r>
            <a:r>
              <a:rPr lang="en-US" altLang="ja-JP" sz="1400" dirty="0">
                <a:latin typeface="メイリオ" panose="020B0604030504040204" pitchFamily="50" charset="-128"/>
                <a:ea typeface="メイリオ" panose="020B0604030504040204" pitchFamily="50" charset="-128"/>
              </a:rPr>
              <a:t>6</a:t>
            </a:r>
            <a:r>
              <a:rPr lang="ja-JP" altLang="ja-JP" sz="1400" dirty="0">
                <a:latin typeface="メイリオ" panose="020B0604030504040204" pitchFamily="50" charset="-128"/>
                <a:ea typeface="メイリオ" panose="020B0604030504040204" pitchFamily="50" charset="-128"/>
              </a:rPr>
              <a:t>か月を限度に研修期間として認める。</a:t>
            </a:r>
            <a:endParaRPr lang="en-US" altLang="ja-JP" sz="1400" dirty="0">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留学、常勤医としての病棟または外来勤務のない大学院の期間は研修期間にカウントできない。</a:t>
            </a:r>
            <a:endParaRPr lang="en-US" altLang="ja-JP" sz="1400" dirty="0">
              <a:latin typeface="メイリオ" panose="020B0604030504040204" pitchFamily="50" charset="-128"/>
              <a:ea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endParaRPr>
          </a:p>
          <a:p>
            <a:pPr marL="0" indent="0" algn="ctr">
              <a:buNone/>
            </a:pPr>
            <a:r>
              <a:rPr lang="ja-JP" altLang="en-US" sz="1600" dirty="0">
                <a:latin typeface="メイリオ" panose="020B0604030504040204" pitchFamily="50" charset="-128"/>
                <a:ea typeface="メイリオ" panose="020B0604030504040204" pitchFamily="50" charset="-128"/>
              </a:rPr>
              <a:t>詳細については、当プログラム担当者に相談してください。</a:t>
            </a:r>
            <a:endParaRPr lang="en-US" altLang="ja-JP" sz="16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0162332-3E17-42A0-B765-DC463749328A}"/>
              </a:ext>
            </a:extLst>
          </p:cNvPr>
          <p:cNvSpPr/>
          <p:nvPr/>
        </p:nvSpPr>
        <p:spPr>
          <a:xfrm>
            <a:off x="757084" y="1268361"/>
            <a:ext cx="7875639" cy="2257188"/>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B629516-5E22-4E05-A75F-C7680A1F9DD9}"/>
              </a:ext>
            </a:extLst>
          </p:cNvPr>
          <p:cNvSpPr txBox="1"/>
          <p:nvPr/>
        </p:nvSpPr>
        <p:spPr>
          <a:xfrm>
            <a:off x="279984" y="853956"/>
            <a:ext cx="8721141" cy="3016210"/>
          </a:xfrm>
          <a:prstGeom prst="rect">
            <a:avLst/>
          </a:prstGeom>
          <a:noFill/>
        </p:spPr>
        <p:txBody>
          <a:bodyPr wrap="square" rtlCol="0">
            <a:spAutoFit/>
          </a:bodyPr>
          <a:lstStyle/>
          <a:p>
            <a:pPr>
              <a:lnSpc>
                <a:spcPct val="150000"/>
              </a:lnSpc>
            </a:pPr>
            <a:r>
              <a:rPr lang="ja-JP" altLang="ja-JP" sz="1600" dirty="0">
                <a:latin typeface="メイリオ" panose="020B0604030504040204" pitchFamily="50" charset="-128"/>
                <a:ea typeface="メイリオ" panose="020B0604030504040204" pitchFamily="50" charset="-128"/>
              </a:rPr>
              <a:t>専門研修の期間</a:t>
            </a:r>
            <a:r>
              <a:rPr lang="ja-JP" altLang="en-US" sz="1600" dirty="0">
                <a:latin typeface="メイリオ" panose="020B0604030504040204" pitchFamily="50" charset="-128"/>
                <a:ea typeface="メイリオ" panose="020B0604030504040204" pitchFamily="50" charset="-128"/>
              </a:rPr>
              <a:t>について、</a:t>
            </a:r>
            <a:r>
              <a:rPr lang="ja-JP" altLang="ja-JP" sz="1600" dirty="0">
                <a:latin typeface="メイリオ" panose="020B0604030504040204" pitchFamily="50" charset="-128"/>
                <a:ea typeface="メイリオ" panose="020B0604030504040204" pitchFamily="50" charset="-128"/>
              </a:rPr>
              <a:t>以下の</a:t>
            </a:r>
            <a:r>
              <a:rPr lang="en-US" altLang="ja-JP" sz="1600" dirty="0">
                <a:latin typeface="メイリオ" panose="020B0604030504040204" pitchFamily="50" charset="-128"/>
                <a:ea typeface="メイリオ" panose="020B0604030504040204" pitchFamily="50" charset="-128"/>
              </a:rPr>
              <a:t> (1)</a:t>
            </a:r>
            <a:r>
              <a:rPr lang="ja-JP" altLang="ja-JP"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(5) </a:t>
            </a:r>
            <a:r>
              <a:rPr lang="ja-JP" altLang="ja-JP" sz="1600" dirty="0">
                <a:latin typeface="メイリオ" panose="020B0604030504040204" pitchFamily="50" charset="-128"/>
                <a:ea typeface="メイリオ" panose="020B0604030504040204" pitchFamily="50" charset="-128"/>
              </a:rPr>
              <a:t>のすべてを満たす必要があ</a:t>
            </a:r>
            <a:r>
              <a:rPr lang="ja-JP" altLang="en-US" sz="1600" dirty="0">
                <a:latin typeface="メイリオ" panose="020B0604030504040204" pitchFamily="50" charset="-128"/>
                <a:ea typeface="メイリオ" panose="020B0604030504040204" pitchFamily="50" charset="-128"/>
              </a:rPr>
              <a:t>ります</a:t>
            </a:r>
            <a:r>
              <a:rPr lang="ja-JP" altLang="ja-JP"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専門研修施設において常勤としての専門研修の期間が</a:t>
            </a:r>
            <a:r>
              <a:rPr lang="en-US" altLang="ja-JP" sz="1600" dirty="0">
                <a:latin typeface="メイリオ" panose="020B0604030504040204" pitchFamily="50" charset="-128"/>
                <a:ea typeface="メイリオ" panose="020B0604030504040204" pitchFamily="50" charset="-128"/>
              </a:rPr>
              <a:t> 3</a:t>
            </a:r>
            <a:r>
              <a:rPr lang="ja-JP" altLang="ja-JP" sz="1600" dirty="0">
                <a:latin typeface="メイリオ" panose="020B0604030504040204" pitchFamily="50" charset="-128"/>
                <a:ea typeface="メイリオ" panose="020B0604030504040204" pitchFamily="50" charset="-128"/>
              </a:rPr>
              <a:t>年以上あること　</a:t>
            </a:r>
          </a:p>
          <a:p>
            <a:pPr>
              <a:lnSpc>
                <a:spcPct val="150000"/>
              </a:lnSpc>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基幹施設での研修は</a:t>
            </a:r>
            <a:r>
              <a:rPr lang="en-US" altLang="ja-JP" sz="1600" dirty="0">
                <a:latin typeface="メイリオ" panose="020B0604030504040204" pitchFamily="50" charset="-128"/>
                <a:ea typeface="メイリオ" panose="020B0604030504040204" pitchFamily="50" charset="-128"/>
              </a:rPr>
              <a:t> 6</a:t>
            </a:r>
            <a:r>
              <a:rPr lang="ja-JP" altLang="ja-JP" sz="1600" dirty="0">
                <a:latin typeface="メイリオ" panose="020B0604030504040204" pitchFamily="50" charset="-128"/>
                <a:ea typeface="メイリオ" panose="020B0604030504040204" pitchFamily="50" charset="-128"/>
              </a:rPr>
              <a:t>か月以上</a:t>
            </a:r>
            <a:r>
              <a:rPr lang="en-US" altLang="ja-JP" sz="1600" dirty="0">
                <a:latin typeface="メイリオ" panose="020B0604030504040204" pitchFamily="50" charset="-128"/>
                <a:ea typeface="メイリオ" panose="020B0604030504040204" pitchFamily="50" charset="-128"/>
              </a:rPr>
              <a:t> 24</a:t>
            </a:r>
            <a:r>
              <a:rPr lang="ja-JP" altLang="ja-JP" sz="1600" dirty="0">
                <a:latin typeface="メイリオ" panose="020B0604030504040204" pitchFamily="50" charset="-128"/>
                <a:ea typeface="メイリオ" panose="020B0604030504040204" pitchFamily="50" charset="-128"/>
              </a:rPr>
              <a:t>か月以内であること</a:t>
            </a:r>
          </a:p>
          <a:p>
            <a:pPr>
              <a:lnSpc>
                <a:spcPct val="150000"/>
              </a:lnSpc>
            </a:pPr>
            <a:r>
              <a:rPr lang="ja-JP"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連携施設</a:t>
            </a:r>
            <a:r>
              <a:rPr lang="en-US" altLang="ja-JP" sz="1600" dirty="0">
                <a:latin typeface="メイリオ" panose="020B0604030504040204" pitchFamily="50" charset="-128"/>
                <a:ea typeface="メイリオ" panose="020B0604030504040204" pitchFamily="50" charset="-128"/>
              </a:rPr>
              <a:t> 1</a:t>
            </a:r>
            <a:r>
              <a:rPr lang="ja-JP" altLang="ja-JP" sz="1600" dirty="0">
                <a:latin typeface="メイリオ" panose="020B0604030504040204" pitchFamily="50" charset="-128"/>
                <a:ea typeface="メイリオ" panose="020B0604030504040204" pitchFamily="50" charset="-128"/>
              </a:rPr>
              <a:t>施設での研修が</a:t>
            </a:r>
            <a:r>
              <a:rPr lang="en-US" altLang="ja-JP" sz="1600" dirty="0">
                <a:latin typeface="メイリオ" panose="020B0604030504040204" pitchFamily="50" charset="-128"/>
                <a:ea typeface="メイリオ" panose="020B0604030504040204" pitchFamily="50" charset="-128"/>
              </a:rPr>
              <a:t> 24</a:t>
            </a:r>
            <a:r>
              <a:rPr lang="ja-JP" altLang="ja-JP" sz="1600" dirty="0">
                <a:latin typeface="メイリオ" panose="020B0604030504040204" pitchFamily="50" charset="-128"/>
                <a:ea typeface="メイリオ" panose="020B0604030504040204" pitchFamily="50" charset="-128"/>
              </a:rPr>
              <a:t>か月以内であること</a:t>
            </a:r>
            <a:r>
              <a:rPr lang="ja-JP" altLang="en-US" sz="1600" dirty="0">
                <a:latin typeface="メイリオ" panose="020B0604030504040204" pitchFamily="50" charset="-128"/>
                <a:ea typeface="メイリオ" panose="020B0604030504040204" pitchFamily="50" charset="-128"/>
              </a:rPr>
              <a:t>（原則</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か月以上）</a:t>
            </a:r>
            <a:r>
              <a:rPr lang="ja-JP" altLang="ja-JP" sz="1600" dirty="0">
                <a:latin typeface="メイリオ" panose="020B0604030504040204" pitchFamily="50" charset="-128"/>
                <a:ea typeface="メイリオ" panose="020B0604030504040204" pitchFamily="50" charset="-128"/>
              </a:rPr>
              <a:t>　</a:t>
            </a:r>
          </a:p>
          <a:p>
            <a:pPr>
              <a:lnSpc>
                <a:spcPct val="150000"/>
              </a:lnSpc>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(4)</a:t>
            </a: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常勤指導医がいない施設での地域医療研修は</a:t>
            </a:r>
            <a:r>
              <a:rPr lang="en-US" altLang="ja-JP" sz="1600" dirty="0">
                <a:latin typeface="メイリオ" panose="020B0604030504040204" pitchFamily="50" charset="-128"/>
                <a:ea typeface="メイリオ" panose="020B0604030504040204" pitchFamily="50" charset="-128"/>
              </a:rPr>
              <a:t> 12</a:t>
            </a:r>
            <a:r>
              <a:rPr lang="ja-JP" altLang="ja-JP" sz="1600" dirty="0">
                <a:latin typeface="メイリオ" panose="020B0604030504040204" pitchFamily="50" charset="-128"/>
                <a:ea typeface="メイリオ" panose="020B0604030504040204" pitchFamily="50" charset="-128"/>
              </a:rPr>
              <a:t>か月以内であること </a:t>
            </a:r>
          </a:p>
          <a:p>
            <a:pPr>
              <a:lnSpc>
                <a:spcPct val="150000"/>
              </a:lnSpc>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産婦人科専門研修制度の他のプログラムも含め基幹施設となっていない施設</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en-US" altLang="ja-JP" sz="1600" dirty="0">
                <a:latin typeface="メイリオ" panose="020B0604030504040204" pitchFamily="50" charset="-128"/>
                <a:ea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rPr>
              <a:t>での地域医療研修が</a:t>
            </a:r>
            <a:r>
              <a:rPr lang="en-US" altLang="ja-JP" sz="1600" dirty="0">
                <a:latin typeface="メイリオ" panose="020B0604030504040204" pitchFamily="50" charset="-128"/>
                <a:ea typeface="メイリオ" panose="020B0604030504040204" pitchFamily="50" charset="-128"/>
              </a:rPr>
              <a:t> 1</a:t>
            </a:r>
            <a:r>
              <a:rPr lang="ja-JP" altLang="ja-JP" sz="1600" dirty="0">
                <a:latin typeface="メイリオ" panose="020B0604030504040204" pitchFamily="50" charset="-128"/>
                <a:ea typeface="メイリオ" panose="020B0604030504040204" pitchFamily="50" charset="-128"/>
              </a:rPr>
              <a:t>か月以上含まれること</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か月以上が望ましい）</a:t>
            </a:r>
            <a:endParaRPr lang="en-US" altLang="ja-JP" sz="1600" dirty="0">
              <a:latin typeface="メイリオ" panose="020B0604030504040204" pitchFamily="50" charset="-128"/>
              <a:ea typeface="メイリオ" panose="020B0604030504040204" pitchFamily="50" charset="-128"/>
            </a:endParaRPr>
          </a:p>
          <a:p>
            <a:pPr>
              <a:lnSpc>
                <a:spcPct val="150000"/>
              </a:lnSpc>
            </a:pPr>
            <a:endParaRPr lang="ja-JP"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599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145902"/>
            <a:ext cx="9144000" cy="612000"/>
          </a:xfrm>
          <a:solidFill>
            <a:schemeClr val="tx2"/>
          </a:solidFill>
          <a:ln>
            <a:solidFill>
              <a:schemeClr val="tx1"/>
            </a:solidFill>
          </a:ln>
        </p:spPr>
        <p:txBody>
          <a:bodyPr>
            <a:normAutofit/>
          </a:bodyPr>
          <a:lstStyle/>
          <a:p>
            <a:pPr marL="514350" indent="-514350">
              <a:buFont typeface="+mj-lt"/>
              <a:buAutoNum type="arabicPeriod" startAt="4"/>
            </a:pPr>
            <a:r>
              <a:rPr lang="ja-JP" altLang="en-US" sz="2800" dirty="0">
                <a:solidFill>
                  <a:schemeClr val="bg1"/>
                </a:solidFill>
                <a:latin typeface="メイリオ" panose="020B0604030504040204" pitchFamily="50" charset="-128"/>
                <a:ea typeface="メイリオ" panose="020B0604030504040204" pitchFamily="50" charset="-128"/>
              </a:rPr>
              <a:t>専門知識</a:t>
            </a:r>
            <a:r>
              <a:rPr lang="en-US" altLang="ja-JP" sz="2800" dirty="0">
                <a:solidFill>
                  <a:schemeClr val="bg1"/>
                </a:solidFill>
                <a:latin typeface="メイリオ" panose="020B0604030504040204" pitchFamily="50" charset="-128"/>
                <a:ea typeface="メイリオ" panose="020B0604030504040204" pitchFamily="50" charset="-128"/>
              </a:rPr>
              <a:t>/</a:t>
            </a:r>
            <a:r>
              <a:rPr lang="ja-JP" altLang="en-US" sz="2800" dirty="0">
                <a:solidFill>
                  <a:schemeClr val="bg1"/>
                </a:solidFill>
                <a:latin typeface="メイリオ" panose="020B0604030504040204" pitchFamily="50" charset="-128"/>
                <a:ea typeface="メイリオ" panose="020B0604030504040204" pitchFamily="50" charset="-128"/>
              </a:rPr>
              <a:t>技能の習得計画</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47484" y="1021550"/>
            <a:ext cx="8770374" cy="4216539"/>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日本専門医機構産婦人科領域研修委員会により、習得すべき専門知識</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技能が</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定められています。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ja-JP" sz="2000" b="1" dirty="0">
                <a:latin typeface="メイリオ" panose="020B0604030504040204" pitchFamily="50" charset="-128"/>
                <a:ea typeface="メイリオ" panose="020B0604030504040204" pitchFamily="50" charset="-128"/>
              </a:rPr>
              <a:t>「</a:t>
            </a:r>
            <a:r>
              <a:rPr kumimoji="0" lang="ja-JP" altLang="en-US" sz="2000" b="1" dirty="0">
                <a:latin typeface="メイリオ" panose="020B0604030504040204" pitchFamily="50" charset="-128"/>
                <a:ea typeface="メイリオ" panose="020B0604030504040204" pitchFamily="50" charset="-128"/>
                <a:cs typeface="Arial" panose="020B0604020202020204" pitchFamily="34" charset="0"/>
              </a:rPr>
              <a:t>産婦人科</a:t>
            </a:r>
            <a:r>
              <a:rPr kumimoji="0" lang="ja-JP" altLang="ja-JP" sz="2000" b="1" dirty="0">
                <a:latin typeface="メイリオ" panose="020B0604030504040204" pitchFamily="50" charset="-128"/>
                <a:ea typeface="メイリオ" panose="020B0604030504040204" pitchFamily="50" charset="-128"/>
                <a:cs typeface="Arial" panose="020B0604020202020204" pitchFamily="34" charset="0"/>
              </a:rPr>
              <a:t>専攻医のための研修カリキュラム</a:t>
            </a:r>
            <a:r>
              <a:rPr kumimoji="0" lang="ja-JP" altLang="en-US" sz="2000" b="1" dirty="0">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2022</a:t>
            </a:r>
            <a:r>
              <a:rPr kumimoji="0" lang="ja-JP" altLang="en-US"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年</a:t>
            </a:r>
            <a:r>
              <a:rPr kumimoji="0" lang="en-US" altLang="ja-JP"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6</a:t>
            </a:r>
            <a:r>
              <a:rPr kumimoji="0" lang="ja-JP" altLang="en-US"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月</a:t>
            </a:r>
            <a:r>
              <a:rPr kumimoji="0" lang="en-US" altLang="ja-JP"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26</a:t>
            </a:r>
            <a:r>
              <a:rPr kumimoji="0" lang="ja-JP" altLang="en-US" sz="20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日改訂版</a:t>
            </a:r>
            <a:r>
              <a:rPr kumimoji="0" lang="ja-JP" altLang="en-US" sz="2000" b="1" dirty="0">
                <a:latin typeface="メイリオ" panose="020B0604030504040204" pitchFamily="50" charset="-128"/>
                <a:ea typeface="メイリオ" panose="020B0604030504040204" pitchFamily="50" charset="-128"/>
                <a:cs typeface="Arial" panose="020B0604020202020204" pitchFamily="34" charset="0"/>
              </a:rPr>
              <a:t>）</a:t>
            </a:r>
            <a:r>
              <a:rPr lang="ja-JP" altLang="ja-JP" sz="2000" b="1" dirty="0">
                <a:latin typeface="メイリオ" panose="020B0604030504040204" pitchFamily="50" charset="-128"/>
                <a:ea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hlinkClick r:id="rId3"/>
              </a:rPr>
              <a:t>http://www.jsog.or.jp/modules/specialist/index.php?content_id=29</a:t>
            </a:r>
            <a:r>
              <a:rPr lang="en-US" altLang="ja-JP" sz="16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a:t>
            </a:r>
          </a:p>
          <a:p>
            <a:endParaRPr lang="en-US" altLang="ja-JP" sz="1600" b="1"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endParaRPr lang="en-US" altLang="ja-JP" sz="1600" dirty="0">
              <a:solidFill>
                <a:srgbClr val="FF0000"/>
              </a:solidFill>
              <a:latin typeface="メイリオ" panose="020B0604030504040204" pitchFamily="50" charset="-128"/>
              <a:ea typeface="メイリオ" panose="020B0604030504040204" pitchFamily="50" charset="-128"/>
              <a:cs typeface="Arial" panose="020B0604020202020204" pitchFamily="34" charset="0"/>
            </a:endParaRPr>
          </a:p>
          <a:p>
            <a:endParaRPr lang="en-US" altLang="ja-JP" sz="1600"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a:t>
            </a:r>
            <a:r>
              <a:rPr kumimoji="0" lang="ja-JP" altLang="ja-JP" sz="2000" b="1" dirty="0">
                <a:latin typeface="メイリオ" panose="020B0604030504040204" pitchFamily="50" charset="-128"/>
                <a:ea typeface="メイリオ" panose="020B0604030504040204" pitchFamily="50" charset="-128"/>
                <a:cs typeface="Arial" panose="020B0604020202020204" pitchFamily="34" charset="0"/>
              </a:rPr>
              <a:t>専門研修プログラム整備基準（</a:t>
            </a:r>
            <a:r>
              <a:rPr lang="en-US" altLang="ja-JP" sz="2000" b="1" dirty="0">
                <a:latin typeface="メイリオ" panose="020B0604030504040204" pitchFamily="50" charset="-128"/>
                <a:ea typeface="メイリオ" panose="020B0604030504040204" pitchFamily="50" charset="-128"/>
              </a:rPr>
              <a:t> </a:t>
            </a:r>
            <a:r>
              <a:rPr lang="en-US" altLang="ja-JP" sz="2000" b="1" dirty="0">
                <a:solidFill>
                  <a:srgbClr val="FF0000"/>
                </a:solidFill>
                <a:latin typeface="メイリオ" panose="020B0604030504040204" pitchFamily="50" charset="-128"/>
                <a:ea typeface="メイリオ" panose="020B0604030504040204" pitchFamily="50" charset="-128"/>
              </a:rPr>
              <a:t>2022</a:t>
            </a:r>
            <a:r>
              <a:rPr lang="ja-JP" altLang="ja-JP" sz="2000" b="1" dirty="0">
                <a:solidFill>
                  <a:srgbClr val="FF0000"/>
                </a:solidFill>
                <a:latin typeface="メイリオ" panose="020B0604030504040204" pitchFamily="50" charset="-128"/>
                <a:ea typeface="メイリオ" panose="020B0604030504040204" pitchFamily="50" charset="-128"/>
              </a:rPr>
              <a:t>年</a:t>
            </a:r>
            <a:r>
              <a:rPr lang="en-US" altLang="ja-JP" sz="2000" b="1" dirty="0">
                <a:solidFill>
                  <a:srgbClr val="FF0000"/>
                </a:solidFill>
                <a:latin typeface="メイリオ" panose="020B0604030504040204" pitchFamily="50" charset="-128"/>
                <a:ea typeface="メイリオ" panose="020B0604030504040204" pitchFamily="50" charset="-128"/>
              </a:rPr>
              <a:t>10</a:t>
            </a:r>
            <a:r>
              <a:rPr lang="ja-JP" altLang="ja-JP" sz="2000" b="1" dirty="0">
                <a:solidFill>
                  <a:srgbClr val="FF0000"/>
                </a:solidFill>
                <a:latin typeface="メイリオ" panose="020B0604030504040204" pitchFamily="50" charset="-128"/>
                <a:ea typeface="メイリオ" panose="020B0604030504040204" pitchFamily="50" charset="-128"/>
              </a:rPr>
              <a:t>月</a:t>
            </a:r>
            <a:r>
              <a:rPr lang="en-US" altLang="ja-JP" sz="2000" b="1" dirty="0">
                <a:solidFill>
                  <a:srgbClr val="FF0000"/>
                </a:solidFill>
                <a:latin typeface="メイリオ" panose="020B0604030504040204" pitchFamily="50" charset="-128"/>
                <a:ea typeface="メイリオ" panose="020B0604030504040204" pitchFamily="50" charset="-128"/>
              </a:rPr>
              <a:t>21</a:t>
            </a:r>
            <a:r>
              <a:rPr lang="ja-JP" altLang="ja-JP" sz="2000" b="1" dirty="0">
                <a:solidFill>
                  <a:srgbClr val="FF0000"/>
                </a:solidFill>
                <a:latin typeface="メイリオ" panose="020B0604030504040204" pitchFamily="50" charset="-128"/>
                <a:ea typeface="メイリオ" panose="020B0604030504040204" pitchFamily="50" charset="-128"/>
              </a:rPr>
              <a:t>日改訂版</a:t>
            </a:r>
            <a:r>
              <a:rPr kumimoji="0" lang="ja-JP" altLang="en-US" sz="2000" b="1" dirty="0">
                <a:latin typeface="メイリオ" panose="020B0604030504040204" pitchFamily="50" charset="-128"/>
                <a:ea typeface="メイリオ" panose="020B0604030504040204" pitchFamily="50" charset="-128"/>
                <a:cs typeface="Arial" panose="020B0604020202020204" pitchFamily="34" charset="0"/>
              </a:rPr>
              <a:t>）」</a:t>
            </a:r>
            <a:endParaRPr kumimoji="0" lang="en-US" altLang="ja-JP" sz="2000" b="1" dirty="0">
              <a:latin typeface="メイリオ" panose="020B0604030504040204" pitchFamily="50" charset="-128"/>
              <a:ea typeface="メイリオ" panose="020B0604030504040204" pitchFamily="50" charset="-128"/>
              <a:cs typeface="Arial" panose="020B0604020202020204" pitchFamily="34" charset="0"/>
            </a:endParaRPr>
          </a:p>
          <a:p>
            <a:r>
              <a:rPr kumimoji="0" lang="ja-JP" altLang="en-US" sz="1400" b="1" dirty="0">
                <a:latin typeface="メイリオ" panose="020B0604030504040204" pitchFamily="50" charset="-128"/>
                <a:ea typeface="メイリオ" panose="020B0604030504040204" pitchFamily="50" charset="-128"/>
                <a:cs typeface="Arial" panose="020B0604020202020204" pitchFamily="34" charset="0"/>
              </a:rPr>
              <a:t>（ </a:t>
            </a:r>
            <a:r>
              <a:rPr kumimoji="0" lang="en-US" altLang="ja-JP" sz="1400" b="1" dirty="0">
                <a:latin typeface="メイリオ" panose="020B0604030504040204" pitchFamily="50" charset="-128"/>
                <a:ea typeface="メイリオ" panose="020B0604030504040204" pitchFamily="50" charset="-128"/>
                <a:cs typeface="Arial" panose="020B0604020202020204" pitchFamily="34" charset="0"/>
                <a:hlinkClick r:id="rId4"/>
              </a:rPr>
              <a:t>https://www.jsog.or.jp/activity/pro_doc/pdf/kensyup_seibikijun_kikou2.pdf</a:t>
            </a:r>
            <a:r>
              <a:rPr kumimoji="0" lang="ja-JP" altLang="en-US" sz="1400" b="1" dirty="0">
                <a:latin typeface="メイリオ" panose="020B0604030504040204" pitchFamily="50" charset="-128"/>
                <a:ea typeface="メイリオ" panose="020B0604030504040204" pitchFamily="50" charset="-128"/>
                <a:cs typeface="Arial" panose="020B0604020202020204" pitchFamily="34" charset="0"/>
              </a:rPr>
              <a:t>　）</a:t>
            </a:r>
            <a:r>
              <a:rPr kumimoji="0" lang="ja-JP" altLang="en-US" sz="1600" b="1" dirty="0">
                <a:latin typeface="メイリオ" panose="020B0604030504040204" pitchFamily="50" charset="-128"/>
                <a:ea typeface="メイリオ" panose="020B0604030504040204" pitchFamily="50" charset="-128"/>
                <a:cs typeface="Arial" panose="020B0604020202020204" pitchFamily="34" charset="0"/>
              </a:rPr>
              <a:t> </a:t>
            </a:r>
          </a:p>
          <a:p>
            <a:r>
              <a:rPr kumimoji="0" lang="en-US" altLang="ja-JP" sz="1600" b="1" dirty="0">
                <a:latin typeface="メイリオ" panose="020B0604030504040204" pitchFamily="50" charset="-128"/>
                <a:ea typeface="メイリオ" panose="020B0604030504040204" pitchFamily="50" charset="-128"/>
                <a:cs typeface="Arial" panose="020B0604020202020204" pitchFamily="34" charset="0"/>
              </a:rPr>
              <a:t>	</a:t>
            </a:r>
            <a:r>
              <a:rPr lang="ja-JP" altLang="ja-JP" sz="2000" b="1" dirty="0">
                <a:latin typeface="メイリオ" panose="020B0604030504040204" pitchFamily="50" charset="-128"/>
                <a:ea typeface="メイリオ" panose="020B0604030504040204" pitchFamily="50" charset="-128"/>
              </a:rPr>
              <a:t>修了要件</a:t>
            </a:r>
            <a:r>
              <a:rPr lang="ja-JP" altLang="en-US" sz="2000" b="1" dirty="0">
                <a:latin typeface="メイリオ" panose="020B0604030504040204" pitchFamily="50" charset="-128"/>
                <a:ea typeface="メイリオ" panose="020B0604030504040204" pitchFamily="50" charset="-128"/>
              </a:rPr>
              <a:t>の</a:t>
            </a:r>
            <a:r>
              <a:rPr lang="zh-TW" altLang="en-US" sz="2000" b="1" dirty="0">
                <a:latin typeface="メイリオ" panose="020B0604030504040204" pitchFamily="50" charset="-128"/>
                <a:ea typeface="メイリオ" panose="020B0604030504040204" pitchFamily="50" charset="-128"/>
              </a:rPr>
              <a:t>整備基準項目</a:t>
            </a:r>
            <a:r>
              <a:rPr lang="en-US" altLang="zh-TW" sz="2000" b="1" dirty="0">
                <a:latin typeface="メイリオ" panose="020B0604030504040204" pitchFamily="50" charset="-128"/>
                <a:ea typeface="メイリオ" panose="020B0604030504040204" pitchFamily="50" charset="-128"/>
              </a:rPr>
              <a:t>53</a:t>
            </a:r>
          </a:p>
          <a:p>
            <a:endParaRPr lang="en-US" altLang="ja-JP" sz="1600" dirty="0">
              <a:solidFill>
                <a:srgbClr val="FF0000"/>
              </a:solidFill>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に記載されています</a:t>
            </a:r>
            <a:r>
              <a:rPr lang="ja-JP"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kumimoji="0" lang="ja-JP" altLang="en-US" sz="1600" dirty="0">
                <a:latin typeface="メイリオ" panose="020B0604030504040204" pitchFamily="50" charset="-128"/>
                <a:ea typeface="メイリオ" panose="020B0604030504040204" pitchFamily="50" charset="-128"/>
                <a:cs typeface="Arial" panose="020B0604020202020204" pitchFamily="34" charset="0"/>
              </a:rPr>
              <a:t>常に最新版を参照して下さい。</a:t>
            </a:r>
            <a:endParaRPr lang="en-US" altLang="ja-JP" sz="1600" dirty="0">
              <a:latin typeface="メイリオ" panose="020B0604030504040204" pitchFamily="50" charset="-128"/>
              <a:ea typeface="メイリオ" panose="020B0604030504040204" pitchFamily="50" charset="-128"/>
            </a:endParaRPr>
          </a:p>
          <a:p>
            <a:endParaRPr lang="ja-JP" altLang="ja-JP" sz="1600"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B35A2EE0-F26C-48CF-A5C9-1FE3433C83E3}"/>
              </a:ext>
            </a:extLst>
          </p:cNvPr>
          <p:cNvSpPr/>
          <p:nvPr/>
        </p:nvSpPr>
        <p:spPr>
          <a:xfrm>
            <a:off x="226142" y="1824923"/>
            <a:ext cx="8464850" cy="997975"/>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4AA85FEA-D027-4C53-9C25-810DA0469996}"/>
              </a:ext>
            </a:extLst>
          </p:cNvPr>
          <p:cNvSpPr/>
          <p:nvPr/>
        </p:nvSpPr>
        <p:spPr>
          <a:xfrm>
            <a:off x="226142" y="3129819"/>
            <a:ext cx="8464850" cy="1184786"/>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2535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0" y="151644"/>
            <a:ext cx="9144000" cy="612000"/>
          </a:xfrm>
          <a:ln>
            <a:noFill/>
          </a:ln>
        </p:spPr>
        <p:txBody>
          <a:bodyPr>
            <a:normAutofit/>
          </a:bodyPr>
          <a:lstStyle/>
          <a:p>
            <a:pPr marL="457200" indent="-457200" algn="l">
              <a:buFont typeface="+mj-ea"/>
              <a:buAutoNum type="circleNumDbPlain"/>
            </a:pPr>
            <a:r>
              <a:rPr lang="ja-JP" altLang="en-US" sz="2400" dirty="0">
                <a:latin typeface="メイリオ" panose="020B0604030504040204" pitchFamily="50" charset="-128"/>
                <a:ea typeface="メイリオ" panose="020B0604030504040204" pitchFamily="50" charset="-128"/>
              </a:rPr>
              <a:t>経験すべき手術・処置など</a:t>
            </a:r>
            <a:endParaRPr kumimoji="1" lang="ja-JP" altLang="en-US" sz="2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97644" y="817263"/>
            <a:ext cx="8531719" cy="5868000"/>
          </a:xfrm>
          <a:prstGeom prst="rect">
            <a:avLst/>
          </a:prstGeom>
          <a:noFill/>
        </p:spPr>
        <p:txBody>
          <a:bodyPr wrap="square" rtlCol="0">
            <a:spAutoFit/>
          </a:bodyPr>
          <a:lstStyle/>
          <a:p>
            <a:pPr marL="342900" indent="-342900">
              <a:buAutoNum type="arabicParenR"/>
            </a:pPr>
            <a:r>
              <a:rPr lang="ja-JP" altLang="ja-JP" sz="1400" dirty="0">
                <a:latin typeface="メイリオ" panose="020B0604030504040204" pitchFamily="50" charset="-128"/>
                <a:ea typeface="メイリオ" panose="020B0604030504040204" pitchFamily="50" charset="-128"/>
              </a:rPr>
              <a:t>分娩症例</a:t>
            </a:r>
            <a:r>
              <a:rPr lang="en-US" altLang="ja-JP" sz="1400" dirty="0">
                <a:latin typeface="メイリオ" panose="020B0604030504040204" pitchFamily="50" charset="-128"/>
                <a:ea typeface="メイリオ" panose="020B0604030504040204" pitchFamily="50" charset="-128"/>
              </a:rPr>
              <a:t> 150</a:t>
            </a:r>
            <a:r>
              <a:rPr lang="ja-JP" altLang="ja-JP" sz="1400" dirty="0">
                <a:latin typeface="メイリオ" panose="020B0604030504040204" pitchFamily="50" charset="-128"/>
                <a:ea typeface="メイリオ" panose="020B0604030504040204" pitchFamily="50" charset="-128"/>
              </a:rPr>
              <a:t>例以上、ただし以下を含む（ </a:t>
            </a:r>
            <a:r>
              <a:rPr lang="en-US" altLang="ja-JP" sz="1400" dirty="0">
                <a:latin typeface="メイリオ" panose="020B0604030504040204" pitchFamily="50" charset="-128"/>
                <a:ea typeface="メイリオ" panose="020B0604030504040204" pitchFamily="50" charset="-128"/>
              </a:rPr>
              <a:t>d</a:t>
            </a:r>
            <a:r>
              <a:rPr lang="ja-JP" altLang="ja-JP" sz="1400" dirty="0">
                <a:latin typeface="メイリオ" panose="020B0604030504040204" pitchFamily="50" charset="-128"/>
                <a:ea typeface="メイリオ" panose="020B0604030504040204" pitchFamily="50" charset="-128"/>
              </a:rPr>
              <a:t>）については</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b</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c</a:t>
            </a:r>
            <a:r>
              <a:rPr lang="ja-JP" altLang="ja-JP" sz="1400" dirty="0">
                <a:latin typeface="メイリオ" panose="020B0604030504040204" pitchFamily="50" charset="-128"/>
                <a:ea typeface="メイリオ" panose="020B0604030504040204" pitchFamily="50" charset="-128"/>
              </a:rPr>
              <a:t>）との重複可 ）</a:t>
            </a:r>
            <a:endParaRPr lang="en-US" altLang="ja-JP" sz="1400" dirty="0">
              <a:latin typeface="メイリオ" panose="020B0604030504040204" pitchFamily="50" charset="-128"/>
              <a:ea typeface="メイリオ" panose="020B0604030504040204" pitchFamily="50" charset="-128"/>
            </a:endParaRPr>
          </a:p>
          <a:p>
            <a:pPr marL="800100" lvl="1" indent="-342900">
              <a:buAutoNum type="alphaLcParenR"/>
            </a:pPr>
            <a:r>
              <a:rPr lang="ja-JP" altLang="ja-JP" sz="1400" dirty="0">
                <a:latin typeface="メイリオ" panose="020B0604030504040204" pitchFamily="50" charset="-128"/>
                <a:ea typeface="メイリオ" panose="020B0604030504040204" pitchFamily="50" charset="-128"/>
              </a:rPr>
              <a:t>経腟分娩；立ち会い医として</a:t>
            </a:r>
            <a:r>
              <a:rPr lang="en-US" altLang="ja-JP" sz="1400" dirty="0">
                <a:latin typeface="メイリオ" panose="020B0604030504040204" pitchFamily="50" charset="-128"/>
                <a:ea typeface="メイリオ" panose="020B0604030504040204" pitchFamily="50" charset="-128"/>
              </a:rPr>
              <a:t> 100</a:t>
            </a:r>
            <a:r>
              <a:rPr lang="ja-JP" altLang="ja-JP" sz="1400" dirty="0">
                <a:latin typeface="メイリオ" panose="020B0604030504040204" pitchFamily="50" charset="-128"/>
                <a:ea typeface="メイリオ" panose="020B0604030504040204" pitchFamily="50" charset="-128"/>
              </a:rPr>
              <a:t>例以上</a:t>
            </a:r>
            <a:endParaRPr lang="en-US" altLang="ja-JP" sz="1400" dirty="0">
              <a:latin typeface="メイリオ" panose="020B0604030504040204" pitchFamily="50" charset="-128"/>
              <a:ea typeface="メイリオ" panose="020B0604030504040204" pitchFamily="50" charset="-128"/>
            </a:endParaRPr>
          </a:p>
          <a:p>
            <a:pPr marL="800100" lvl="1" indent="-342900">
              <a:buAutoNum type="alphaLcParenR"/>
            </a:pPr>
            <a:r>
              <a:rPr lang="ja-JP" altLang="ja-JP" sz="1400" dirty="0">
                <a:latin typeface="メイリオ" panose="020B0604030504040204" pitchFamily="50" charset="-128"/>
                <a:ea typeface="メイリオ" panose="020B0604030504040204" pitchFamily="50" charset="-128"/>
              </a:rPr>
              <a:t>帝王切開；執刀医として</a:t>
            </a:r>
            <a:r>
              <a:rPr lang="en-US" altLang="ja-JP" sz="1400" dirty="0">
                <a:latin typeface="メイリオ" panose="020B0604030504040204" pitchFamily="50" charset="-128"/>
                <a:ea typeface="メイリオ" panose="020B0604030504040204" pitchFamily="50" charset="-128"/>
              </a:rPr>
              <a:t> 30</a:t>
            </a:r>
            <a:r>
              <a:rPr lang="ja-JP" altLang="ja-JP" sz="1400" dirty="0">
                <a:latin typeface="メイリオ" panose="020B0604030504040204" pitchFamily="50" charset="-128"/>
                <a:ea typeface="メイリオ" panose="020B0604030504040204" pitchFamily="50" charset="-128"/>
              </a:rPr>
              <a:t>例以上</a:t>
            </a:r>
            <a:endParaRPr lang="en-US" altLang="ja-JP" sz="1400" dirty="0">
              <a:latin typeface="メイリオ" panose="020B0604030504040204" pitchFamily="50" charset="-128"/>
              <a:ea typeface="メイリオ" panose="020B0604030504040204" pitchFamily="50" charset="-128"/>
            </a:endParaRPr>
          </a:p>
          <a:p>
            <a:pPr marL="800100" lvl="1" indent="-342900">
              <a:buAutoNum type="alphaLcParenR"/>
            </a:pPr>
            <a:r>
              <a:rPr lang="ja-JP" altLang="ja-JP" sz="1400" dirty="0">
                <a:latin typeface="メイリオ" panose="020B0604030504040204" pitchFamily="50" charset="-128"/>
                <a:ea typeface="メイリオ" panose="020B0604030504040204" pitchFamily="50" charset="-128"/>
              </a:rPr>
              <a:t>帝王切開；助手として</a:t>
            </a:r>
            <a:r>
              <a:rPr lang="en-US" altLang="ja-JP" sz="1400" dirty="0">
                <a:latin typeface="メイリオ" panose="020B0604030504040204" pitchFamily="50" charset="-128"/>
                <a:ea typeface="メイリオ" panose="020B0604030504040204" pitchFamily="50" charset="-128"/>
              </a:rPr>
              <a:t> 20</a:t>
            </a:r>
            <a:r>
              <a:rPr lang="ja-JP" altLang="ja-JP" sz="1400" dirty="0">
                <a:latin typeface="メイリオ" panose="020B0604030504040204" pitchFamily="50" charset="-128"/>
                <a:ea typeface="メイリオ" panose="020B0604030504040204" pitchFamily="50" charset="-128"/>
              </a:rPr>
              <a:t>例以上</a:t>
            </a:r>
            <a:endParaRPr lang="en-US" altLang="ja-JP" sz="1400" dirty="0">
              <a:latin typeface="メイリオ" panose="020B0604030504040204" pitchFamily="50" charset="-128"/>
              <a:ea typeface="メイリオ" panose="020B0604030504040204" pitchFamily="50" charset="-128"/>
            </a:endParaRPr>
          </a:p>
          <a:p>
            <a:pPr marL="800100" lvl="1" indent="-342900">
              <a:buAutoNum type="alphaLcParenR"/>
            </a:pPr>
            <a:r>
              <a:rPr lang="ja-JP" altLang="ja-JP" sz="1400" dirty="0">
                <a:latin typeface="メイリオ" panose="020B0604030504040204" pitchFamily="50" charset="-128"/>
                <a:ea typeface="メイリオ" panose="020B0604030504040204" pitchFamily="50" charset="-128"/>
              </a:rPr>
              <a:t>前置胎盤症例</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あるいは常位胎盤早期剝離症例</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の帝王切開術（執刀医あるいは助手として）</a:t>
            </a:r>
            <a:r>
              <a:rPr lang="en-US" altLang="ja-JP" sz="1400" dirty="0">
                <a:latin typeface="メイリオ" panose="020B0604030504040204" pitchFamily="50" charset="-128"/>
                <a:ea typeface="メイリオ" panose="020B0604030504040204" pitchFamily="50" charset="-128"/>
              </a:rPr>
              <a:t>5</a:t>
            </a:r>
            <a:r>
              <a:rPr lang="ja-JP" altLang="ja-JP" sz="1400" dirty="0">
                <a:latin typeface="メイリオ" panose="020B0604030504040204" pitchFamily="50" charset="-128"/>
                <a:ea typeface="メイリオ" panose="020B0604030504040204" pitchFamily="50" charset="-128"/>
              </a:rPr>
              <a:t>例以上</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子宮内容除去術、あるいは子宮内膜全面掻爬を伴う手術執刀</a:t>
            </a:r>
            <a:r>
              <a:rPr lang="en-US" altLang="ja-JP" sz="1400" dirty="0">
                <a:latin typeface="メイリオ" panose="020B0604030504040204" pitchFamily="50" charset="-128"/>
                <a:ea typeface="メイリオ" panose="020B0604030504040204" pitchFamily="50" charset="-128"/>
              </a:rPr>
              <a:t> 10</a:t>
            </a:r>
            <a:r>
              <a:rPr lang="ja-JP" altLang="ja-JP" sz="1400" dirty="0">
                <a:latin typeface="メイリオ" panose="020B0604030504040204" pitchFamily="50" charset="-128"/>
                <a:ea typeface="メイリオ" panose="020B0604030504040204" pitchFamily="50" charset="-128"/>
              </a:rPr>
              <a:t>例以上（稽留流産を含む）</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腟式手術執刀</a:t>
            </a:r>
            <a:r>
              <a:rPr lang="en-US" altLang="ja-JP" sz="1400" dirty="0">
                <a:latin typeface="メイリオ" panose="020B0604030504040204" pitchFamily="50" charset="-128"/>
                <a:ea typeface="メイリオ" panose="020B0604030504040204" pitchFamily="50" charset="-128"/>
              </a:rPr>
              <a:t> 10</a:t>
            </a:r>
            <a:r>
              <a:rPr lang="ja-JP" altLang="ja-JP" sz="1400" dirty="0">
                <a:latin typeface="メイリオ" panose="020B0604030504040204" pitchFamily="50" charset="-128"/>
                <a:ea typeface="メイリオ" panose="020B0604030504040204" pitchFamily="50" charset="-128"/>
              </a:rPr>
              <a:t>例以上（子宮頸部円錐切除術、子宮頸管縫縮術を含む）</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子宮付属器摘出術（または卵巣囊胞摘出術）執刀</a:t>
            </a:r>
            <a:r>
              <a:rPr lang="en-US" altLang="ja-JP" sz="1400" dirty="0">
                <a:latin typeface="メイリオ" panose="020B0604030504040204" pitchFamily="50" charset="-128"/>
                <a:ea typeface="メイリオ" panose="020B0604030504040204" pitchFamily="50" charset="-128"/>
              </a:rPr>
              <a:t> 10</a:t>
            </a:r>
            <a:r>
              <a:rPr lang="ja-JP" altLang="ja-JP" sz="1400" dirty="0">
                <a:latin typeface="メイリオ" panose="020B0604030504040204" pitchFamily="50" charset="-128"/>
                <a:ea typeface="メイリオ" panose="020B0604030504040204" pitchFamily="50" charset="-128"/>
              </a:rPr>
              <a:t>例以上（開腹、腹腔鏡下を問わない）</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単純子宮全摘出術執刀</a:t>
            </a:r>
            <a:r>
              <a:rPr lang="en-US" altLang="ja-JP" sz="1400" dirty="0">
                <a:latin typeface="メイリオ" panose="020B0604030504040204" pitchFamily="50" charset="-128"/>
                <a:ea typeface="メイリオ" panose="020B0604030504040204" pitchFamily="50" charset="-128"/>
              </a:rPr>
              <a:t> 10</a:t>
            </a:r>
            <a:r>
              <a:rPr lang="ja-JP" altLang="ja-JP" sz="1400" dirty="0">
                <a:latin typeface="メイリオ" panose="020B0604030504040204" pitchFamily="50" charset="-128"/>
                <a:ea typeface="メイリオ" panose="020B0604030504040204" pitchFamily="50" charset="-128"/>
              </a:rPr>
              <a:t>例以上（開腹手術</a:t>
            </a:r>
            <a:r>
              <a:rPr lang="en-US" altLang="ja-JP" sz="1400" dirty="0">
                <a:latin typeface="メイリオ" panose="020B0604030504040204" pitchFamily="50" charset="-128"/>
                <a:ea typeface="メイリオ" panose="020B0604030504040204" pitchFamily="50" charset="-128"/>
              </a:rPr>
              <a:t>5</a:t>
            </a:r>
            <a:r>
              <a:rPr lang="ja-JP" altLang="ja-JP" sz="1400" dirty="0">
                <a:latin typeface="メイリオ" panose="020B0604030504040204" pitchFamily="50" charset="-128"/>
                <a:ea typeface="メイリオ" panose="020B0604030504040204" pitchFamily="50" charset="-128"/>
              </a:rPr>
              <a:t>例以上を含む）</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浸潤がん（子宮頸がん、体がん、卵巣がん、外陰がん）手術（執刀医あるいは助手として）</a:t>
            </a:r>
            <a:r>
              <a:rPr lang="en-US" altLang="ja-JP" sz="1400" dirty="0">
                <a:latin typeface="メイリオ" panose="020B0604030504040204" pitchFamily="50" charset="-128"/>
                <a:ea typeface="メイリオ" panose="020B0604030504040204" pitchFamily="50" charset="-128"/>
              </a:rPr>
              <a:t>5</a:t>
            </a:r>
            <a:r>
              <a:rPr lang="ja-JP" altLang="ja-JP" sz="1400" dirty="0">
                <a:latin typeface="メイリオ" panose="020B0604030504040204" pitchFamily="50" charset="-128"/>
                <a:ea typeface="メイリオ" panose="020B0604030504040204" pitchFamily="50" charset="-128"/>
              </a:rPr>
              <a:t>例以上（</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上記</a:t>
            </a:r>
            <a:r>
              <a:rPr lang="en-US" altLang="ja-JP" sz="1400" dirty="0">
                <a:latin typeface="メイリオ" panose="020B0604030504040204" pitchFamily="50" charset="-128"/>
                <a:ea typeface="メイリオ" panose="020B0604030504040204" pitchFamily="50" charset="-128"/>
              </a:rPr>
              <a:t> 5</a:t>
            </a:r>
            <a:r>
              <a:rPr lang="ja-JP" altLang="ja-JP" sz="1400" dirty="0">
                <a:latin typeface="メイリオ" panose="020B0604030504040204" pitchFamily="50" charset="-128"/>
                <a:ea typeface="メイリオ" panose="020B0604030504040204" pitchFamily="50" charset="-128"/>
              </a:rPr>
              <a:t>）と重複可</a:t>
            </a:r>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腹腔鏡下手術（執刀</a:t>
            </a:r>
            <a:r>
              <a:rPr lang="ja-JP" altLang="en-US" sz="1400" dirty="0">
                <a:latin typeface="メイリオ" panose="020B0604030504040204" pitchFamily="50" charset="-128"/>
                <a:ea typeface="メイリオ" panose="020B0604030504040204" pitchFamily="50" charset="-128"/>
              </a:rPr>
              <a:t>医</a:t>
            </a:r>
            <a:r>
              <a:rPr lang="ja-JP" altLang="ja-JP" sz="1400" dirty="0">
                <a:latin typeface="メイリオ" panose="020B0604030504040204" pitchFamily="50" charset="-128"/>
                <a:ea typeface="メイリオ" panose="020B0604030504040204" pitchFamily="50" charset="-128"/>
              </a:rPr>
              <a:t>あるいは助手として）</a:t>
            </a:r>
            <a:r>
              <a:rPr lang="en-US" altLang="ja-JP" sz="1400" dirty="0">
                <a:latin typeface="メイリオ" panose="020B0604030504040204" pitchFamily="50" charset="-128"/>
                <a:ea typeface="メイリオ" panose="020B0604030504040204" pitchFamily="50" charset="-128"/>
              </a:rPr>
              <a:t>15</a:t>
            </a:r>
            <a:r>
              <a:rPr lang="ja-JP" altLang="ja-JP" sz="1400" dirty="0">
                <a:latin typeface="メイリオ" panose="020B0604030504040204" pitchFamily="50" charset="-128"/>
                <a:ea typeface="メイリオ" panose="020B0604030504040204" pitchFamily="50" charset="-128"/>
              </a:rPr>
              <a:t>例以上（上記</a:t>
            </a:r>
            <a:r>
              <a:rPr lang="en-US" altLang="ja-JP" sz="1400" dirty="0">
                <a:latin typeface="メイリオ" panose="020B0604030504040204" pitchFamily="50" charset="-128"/>
                <a:ea typeface="メイリオ" panose="020B0604030504040204" pitchFamily="50" charset="-128"/>
              </a:rPr>
              <a:t>4)</a:t>
            </a:r>
            <a:r>
              <a:rPr lang="ja-JP" altLang="ja-JP"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a:t>
            </a:r>
            <a:r>
              <a:rPr lang="ja-JP" altLang="ja-JP" sz="1400" dirty="0">
                <a:latin typeface="メイリオ" panose="020B0604030504040204" pitchFamily="50" charset="-128"/>
                <a:ea typeface="メイリオ" panose="020B0604030504040204" pitchFamily="50" charset="-128"/>
              </a:rPr>
              <a:t>と重複可）</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不妊症治療チーム一員として不妊症の原因検索（問診、基礎体温表判定、内分泌検査オーダー、子宮卵管造影、子宮鏡等）、あるいは治療（排卵誘発剤の処方、子宮形成術、卵巣ドリリング等）に携わった経験症例</a:t>
            </a:r>
            <a:r>
              <a:rPr lang="en-US" altLang="ja-JP" sz="1400" dirty="0">
                <a:latin typeface="メイリオ" panose="020B0604030504040204" pitchFamily="50" charset="-128"/>
                <a:ea typeface="メイリオ" panose="020B0604030504040204" pitchFamily="50" charset="-128"/>
              </a:rPr>
              <a:t> 5</a:t>
            </a:r>
            <a:r>
              <a:rPr lang="ja-JP" altLang="ja-JP" sz="1400" dirty="0">
                <a:latin typeface="メイリオ" panose="020B0604030504040204" pitchFamily="50" charset="-128"/>
                <a:ea typeface="メイリオ" panose="020B0604030504040204" pitchFamily="50" charset="-128"/>
              </a:rPr>
              <a:t>例以上（担当医あるいは助手として）</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ja-JP" sz="1400" dirty="0">
                <a:latin typeface="メイリオ" panose="020B0604030504040204" pitchFamily="50" charset="-128"/>
                <a:ea typeface="メイリオ" panose="020B0604030504040204" pitchFamily="50" charset="-128"/>
              </a:rPr>
              <a:t>生殖補助医療における採卵または胚移植に術者・助手として携わるか、あるいは見学者として参加した症例</a:t>
            </a:r>
            <a:r>
              <a:rPr lang="en-US" altLang="ja-JP" sz="1400" dirty="0">
                <a:latin typeface="メイリオ" panose="020B0604030504040204" pitchFamily="50" charset="-128"/>
                <a:ea typeface="メイリオ" panose="020B0604030504040204" pitchFamily="50" charset="-128"/>
              </a:rPr>
              <a:t> 5</a:t>
            </a:r>
            <a:r>
              <a:rPr lang="ja-JP" altLang="ja-JP" sz="1400" dirty="0">
                <a:latin typeface="メイリオ" panose="020B0604030504040204" pitchFamily="50" charset="-128"/>
                <a:ea typeface="メイリオ" panose="020B0604030504040204" pitchFamily="50" charset="-128"/>
              </a:rPr>
              <a:t>例以上</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en-US" sz="1400" dirty="0">
                <a:latin typeface="メイリオ" panose="020B0604030504040204" pitchFamily="50" charset="-128"/>
                <a:ea typeface="メイリオ" panose="020B0604030504040204" pitchFamily="50" charset="-128"/>
              </a:rPr>
              <a:t>思春期や更年期以降女性の愁訴（主に腫瘍以外の問題に関して）に対して、診断や治療</a:t>
            </a:r>
            <a:r>
              <a:rPr lang="en-US" altLang="ja-JP" sz="1400" dirty="0">
                <a:latin typeface="メイリオ" panose="020B0604030504040204" pitchFamily="50" charset="-128"/>
                <a:ea typeface="メイリオ" panose="020B0604030504040204" pitchFamily="50" charset="-128"/>
              </a:rPr>
              <a:t>(HRT</a:t>
            </a:r>
            <a:r>
              <a:rPr lang="ja-JP" altLang="en-US" sz="1400" dirty="0">
                <a:latin typeface="メイリオ" panose="020B0604030504040204" pitchFamily="50" charset="-128"/>
                <a:ea typeface="メイリオ" panose="020B0604030504040204" pitchFamily="50" charset="-128"/>
              </a:rPr>
              <a:t>含む</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に携わった経験症例 </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例以上（担 当医あるいは助手として） </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ja-JP" altLang="en-US" sz="1400" dirty="0">
                <a:latin typeface="メイリオ" panose="020B0604030504040204" pitchFamily="50" charset="-128"/>
                <a:ea typeface="メイリオ" panose="020B0604030504040204" pitchFamily="50" charset="-128"/>
              </a:rPr>
              <a:t>経口避妊薬や低用量エストロゲン・プロゲスチン配合薬の初回処方時に、有害事象などに関する説明を行った経験症例 </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例以上（担 当医あるいは助手として） </a:t>
            </a:r>
            <a:endParaRPr lang="en-US" altLang="ja-JP" sz="1400" dirty="0">
              <a:latin typeface="メイリオ" panose="020B0604030504040204" pitchFamily="50" charset="-128"/>
              <a:ea typeface="メイリオ" panose="020B0604030504040204" pitchFamily="50" charset="-128"/>
            </a:endParaRPr>
          </a:p>
          <a:p>
            <a:pPr marL="342900" indent="-342900">
              <a:buAutoNum type="arabicParenR"/>
            </a:pPr>
            <a:r>
              <a:rPr lang="en-US" altLang="ja-JP" sz="1400" dirty="0">
                <a:latin typeface="メイリオ" panose="020B0604030504040204" pitchFamily="50" charset="-128"/>
                <a:ea typeface="メイリオ" panose="020B0604030504040204" pitchFamily="50" charset="-128"/>
              </a:rPr>
              <a:t>NICU</a:t>
            </a:r>
            <a:r>
              <a:rPr lang="ja-JP" altLang="ja-JP" sz="1400" dirty="0">
                <a:latin typeface="メイリオ" panose="020B0604030504040204" pitchFamily="50" charset="-128"/>
                <a:ea typeface="メイリオ" panose="020B0604030504040204" pitchFamily="50" charset="-128"/>
              </a:rPr>
              <a:t>を有する施設での新生児管理研修を一定期間 行うことができる</a:t>
            </a:r>
            <a:endParaRPr lang="en-US" altLang="ja-JP" sz="1400" dirty="0">
              <a:latin typeface="メイリオ" panose="020B0604030504040204" pitchFamily="50" charset="-128"/>
              <a:ea typeface="メイリオ" panose="020B0604030504040204" pitchFamily="50" charset="-128"/>
            </a:endParaRPr>
          </a:p>
          <a:p>
            <a:endParaRPr lang="ja-JP" altLang="ja-JP" sz="1200" dirty="0">
              <a:latin typeface="メイリオ" panose="020B0604030504040204" pitchFamily="50" charset="-128"/>
              <a:ea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rPr>
              <a:t>註１</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施設群内の外勤等で経験する分娩、帝王切開、腹腔鏡下手術、生殖補助医療などの全ての研修は</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その時に常勤している施設の研修実績に加えることができる。</a:t>
            </a:r>
            <a:endParaRPr lang="en-US" altLang="ja-JP" sz="1400" dirty="0">
              <a:latin typeface="メイリオ" panose="020B0604030504040204" pitchFamily="50" charset="-128"/>
              <a:ea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rPr>
              <a:t>註２）専門研修開始後の症例のみカウントできる（初期研修期間の症例は含まない）。</a:t>
            </a:r>
          </a:p>
        </p:txBody>
      </p:sp>
      <p:sp>
        <p:nvSpPr>
          <p:cNvPr id="5" name="テキスト ボックス 4">
            <a:extLst>
              <a:ext uri="{FF2B5EF4-FFF2-40B4-BE49-F238E27FC236}">
                <a16:creationId xmlns:a16="http://schemas.microsoft.com/office/drawing/2014/main" id="{837CA127-7647-4281-8A97-AD043E3B2455}"/>
              </a:ext>
            </a:extLst>
          </p:cNvPr>
          <p:cNvSpPr txBox="1"/>
          <p:nvPr/>
        </p:nvSpPr>
        <p:spPr>
          <a:xfrm>
            <a:off x="4444181" y="82820"/>
            <a:ext cx="4608648" cy="677108"/>
          </a:xfrm>
          <a:prstGeom prst="rect">
            <a:avLst/>
          </a:prstGeom>
          <a:noFill/>
          <a:ln w="12700">
            <a:solidFill>
              <a:schemeClr val="tx1"/>
            </a:solidFill>
          </a:ln>
        </p:spPr>
        <p:txBody>
          <a:bodyPr wrap="square" rtlCol="0" anchor="ctr">
            <a:spAutoFit/>
          </a:bodyPr>
          <a:lstStyle/>
          <a:p>
            <a:r>
              <a:rPr lang="ja-JP" altLang="en-US" sz="1200" b="1" dirty="0">
                <a:latin typeface="メイリオ" panose="020B0604030504040204" pitchFamily="50" charset="-128"/>
                <a:ea typeface="メイリオ" panose="020B0604030504040204" pitchFamily="50" charset="-128"/>
              </a:rPr>
              <a:t>「</a:t>
            </a:r>
            <a:r>
              <a:rPr kumimoji="0" lang="ja-JP" altLang="ja-JP" sz="1200" b="1" dirty="0">
                <a:latin typeface="メイリオ" panose="020B0604030504040204" pitchFamily="50" charset="-128"/>
                <a:ea typeface="メイリオ" panose="020B0604030504040204" pitchFamily="50" charset="-128"/>
                <a:cs typeface="Arial" panose="020B0604020202020204" pitchFamily="34" charset="0"/>
              </a:rPr>
              <a:t>専門研修プログラム整備基準（</a:t>
            </a:r>
            <a:r>
              <a:rPr lang="en-US" altLang="ja-JP" sz="1200" b="1" dirty="0">
                <a:latin typeface="メイリオ" panose="020B0604030504040204" pitchFamily="50" charset="-128"/>
                <a:ea typeface="メイリオ" panose="020B0604030504040204" pitchFamily="50" charset="-128"/>
              </a:rPr>
              <a:t> 2022</a:t>
            </a:r>
            <a:r>
              <a:rPr lang="ja-JP" altLang="ja-JP" sz="1200" b="1" dirty="0">
                <a:latin typeface="メイリオ" panose="020B0604030504040204" pitchFamily="50" charset="-128"/>
                <a:ea typeface="メイリオ" panose="020B0604030504040204" pitchFamily="50" charset="-128"/>
              </a:rPr>
              <a:t>年</a:t>
            </a:r>
            <a:r>
              <a:rPr lang="en-US" altLang="ja-JP" sz="1200" b="1" dirty="0">
                <a:latin typeface="メイリオ" panose="020B0604030504040204" pitchFamily="50" charset="-128"/>
                <a:ea typeface="メイリオ" panose="020B0604030504040204" pitchFamily="50" charset="-128"/>
              </a:rPr>
              <a:t>10</a:t>
            </a:r>
            <a:r>
              <a:rPr lang="ja-JP" altLang="ja-JP" sz="1200" b="1" dirty="0">
                <a:latin typeface="メイリオ" panose="020B0604030504040204" pitchFamily="50" charset="-128"/>
                <a:ea typeface="メイリオ" panose="020B0604030504040204" pitchFamily="50" charset="-128"/>
              </a:rPr>
              <a:t>月</a:t>
            </a:r>
            <a:r>
              <a:rPr lang="en-US" altLang="ja-JP" sz="1200" b="1" dirty="0">
                <a:latin typeface="メイリオ" panose="020B0604030504040204" pitchFamily="50" charset="-128"/>
                <a:ea typeface="メイリオ" panose="020B0604030504040204" pitchFamily="50" charset="-128"/>
              </a:rPr>
              <a:t>21</a:t>
            </a:r>
            <a:r>
              <a:rPr lang="ja-JP" altLang="ja-JP" sz="1200" b="1" dirty="0">
                <a:latin typeface="メイリオ" panose="020B0604030504040204" pitchFamily="50" charset="-128"/>
                <a:ea typeface="メイリオ" panose="020B0604030504040204" pitchFamily="50" charset="-128"/>
              </a:rPr>
              <a:t>日改訂版</a:t>
            </a:r>
            <a:r>
              <a:rPr kumimoji="0" lang="ja-JP" altLang="en-US" sz="1200" b="1" dirty="0">
                <a:latin typeface="メイリオ" panose="020B0604030504040204" pitchFamily="50" charset="-128"/>
                <a:ea typeface="メイリオ" panose="020B0604030504040204" pitchFamily="50" charset="-128"/>
                <a:cs typeface="Arial" panose="020B0604020202020204" pitchFamily="34" charset="0"/>
              </a:rPr>
              <a:t>）」</a:t>
            </a:r>
            <a:endParaRPr kumimoji="0" lang="en-US" altLang="ja-JP" sz="1200" b="1"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修了要件</a:t>
            </a:r>
            <a:r>
              <a:rPr lang="ja-JP" altLang="en-US" sz="1200" dirty="0">
                <a:latin typeface="メイリオ" panose="020B0604030504040204" pitchFamily="50" charset="-128"/>
                <a:ea typeface="メイリオ" panose="020B0604030504040204" pitchFamily="50" charset="-128"/>
              </a:rPr>
              <a:t>（</a:t>
            </a:r>
            <a:r>
              <a:rPr lang="zh-TW" altLang="en-US" sz="1200" dirty="0">
                <a:latin typeface="メイリオ" panose="020B0604030504040204" pitchFamily="50" charset="-128"/>
                <a:ea typeface="メイリオ" panose="020B0604030504040204" pitchFamily="50" charset="-128"/>
              </a:rPr>
              <a:t>項目</a:t>
            </a:r>
            <a:r>
              <a:rPr lang="en-US" altLang="zh-TW" sz="1200" dirty="0">
                <a:latin typeface="メイリオ" panose="020B0604030504040204" pitchFamily="50" charset="-128"/>
                <a:ea typeface="メイリオ" panose="020B0604030504040204" pitchFamily="50" charset="-128"/>
              </a:rPr>
              <a:t>53</a:t>
            </a:r>
            <a:r>
              <a:rPr lang="ja-JP" altLang="en-US" sz="1200" dirty="0">
                <a:latin typeface="メイリオ" panose="020B0604030504040204" pitchFamily="50" charset="-128"/>
                <a:ea typeface="メイリオ" panose="020B0604030504040204" pitchFamily="50" charset="-128"/>
              </a:rPr>
              <a:t>）参照。</a:t>
            </a:r>
            <a:endParaRPr lang="en-US" altLang="ja-JP" sz="1200" dirty="0">
              <a:latin typeface="メイリオ" panose="020B0604030504040204" pitchFamily="50" charset="-128"/>
              <a:ea typeface="メイリオ" panose="020B0604030504040204" pitchFamily="50" charset="-128"/>
            </a:endParaRPr>
          </a:p>
          <a:p>
            <a:r>
              <a:rPr kumimoji="0" lang="en-US" altLang="ja-JP" sz="1200" dirty="0">
                <a:latin typeface="メイリオ" panose="020B0604030504040204" pitchFamily="50" charset="-128"/>
                <a:ea typeface="メイリオ" panose="020B0604030504040204" pitchFamily="50" charset="-128"/>
                <a:cs typeface="Arial" panose="020B0604020202020204" pitchFamily="34" charset="0"/>
              </a:rPr>
              <a:t>	</a:t>
            </a:r>
            <a:r>
              <a:rPr kumimoji="0" lang="ja-JP" altLang="en-US" sz="1200" dirty="0">
                <a:latin typeface="メイリオ" panose="020B0604030504040204" pitchFamily="50" charset="-128"/>
                <a:ea typeface="メイリオ" panose="020B0604030504040204" pitchFamily="50" charset="-128"/>
                <a:cs typeface="Arial" panose="020B0604020202020204" pitchFamily="34" charset="0"/>
              </a:rPr>
              <a:t>常に最新版を参照して下さい</a:t>
            </a:r>
            <a:r>
              <a:rPr kumimoji="0" lang="ja-JP" altLang="en-US" sz="1400" dirty="0">
                <a:latin typeface="メイリオ" panose="020B0604030504040204" pitchFamily="50" charset="-128"/>
                <a:ea typeface="メイリオ" panose="020B0604030504040204" pitchFamily="50" charset="-128"/>
                <a:cs typeface="Arial" panose="020B0604020202020204" pitchFamily="34" charset="0"/>
              </a:rPr>
              <a:t>。</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2078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61278" y="818191"/>
            <a:ext cx="8597585" cy="4266553"/>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rPr>
              <a:t>生殖・内分泌領域、婦人科腫瘍領域、周産期領域、女性のヘルスケア領域の</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領域にわたり、 指導医とともに十分な知識・技能を習得し、持臨床の現場から学び続けることの重要性を認識し、その方法を身につけます。 </a:t>
            </a:r>
            <a:endParaRPr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週</a:t>
            </a:r>
            <a:r>
              <a:rPr lang="en-US" altLang="ja-JP" sz="1400" dirty="0">
                <a:latin typeface="メイリオ" panose="020B0604030504040204" pitchFamily="50" charset="-128"/>
                <a:ea typeface="メイリオ" panose="020B0604030504040204" pitchFamily="50" charset="-128"/>
              </a:rPr>
              <a:t>1</a:t>
            </a:r>
            <a:r>
              <a:rPr lang="ja-JP" altLang="ja-JP" sz="1400" dirty="0">
                <a:latin typeface="メイリオ" panose="020B0604030504040204" pitchFamily="50" charset="-128"/>
                <a:ea typeface="メイリオ" panose="020B0604030504040204" pitchFamily="50" charset="-128"/>
              </a:rPr>
              <a:t>回以上の診療科におけるカンファレンスおよび関連診療科との合同カンファレンスを通して病態と診断過程を深く理解し、治療計画作成の理論を学</a:t>
            </a:r>
            <a:r>
              <a:rPr lang="ja-JP" altLang="en-US" sz="1400" dirty="0">
                <a:latin typeface="メイリオ" panose="020B0604030504040204" pitchFamily="50" charset="-128"/>
                <a:ea typeface="メイリオ" panose="020B0604030504040204" pitchFamily="50" charset="-128"/>
              </a:rPr>
              <a:t>びます</a:t>
            </a:r>
            <a:r>
              <a:rPr lang="ja-JP" altLang="ja-JP" sz="1400" dirty="0">
                <a:latin typeface="メイリオ" panose="020B0604030504040204" pitchFamily="50" charset="-128"/>
                <a:ea typeface="メイリオ" panose="020B0604030504040204" pitchFamily="50" charset="-128"/>
              </a:rPr>
              <a:t>。</a:t>
            </a:r>
          </a:p>
          <a:p>
            <a:pPr marL="285750" indent="-285750">
              <a:lnSpc>
                <a:spcPct val="150000"/>
              </a:lnSpc>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月に</a:t>
            </a:r>
            <a:r>
              <a:rPr lang="en-US" altLang="ja-JP" sz="1400" dirty="0">
                <a:latin typeface="メイリオ" panose="020B0604030504040204" pitchFamily="50" charset="-128"/>
                <a:ea typeface="メイリオ" panose="020B0604030504040204" pitchFamily="50" charset="-128"/>
              </a:rPr>
              <a:t>1</a:t>
            </a:r>
            <a:r>
              <a:rPr lang="ja-JP" altLang="ja-JP" sz="1400" dirty="0">
                <a:latin typeface="メイリオ" panose="020B0604030504040204" pitchFamily="50" charset="-128"/>
                <a:ea typeface="メイリオ" panose="020B0604030504040204" pitchFamily="50" charset="-128"/>
              </a:rPr>
              <a:t>回以上は抄読会や勉強会を実施</a:t>
            </a:r>
            <a:r>
              <a:rPr lang="ja-JP" altLang="en-US" sz="1400" dirty="0">
                <a:latin typeface="メイリオ" panose="020B0604030504040204" pitchFamily="50" charset="-128"/>
                <a:ea typeface="メイリオ" panose="020B0604030504040204" pitchFamily="50" charset="-128"/>
              </a:rPr>
              <a:t>します</a:t>
            </a:r>
            <a:r>
              <a:rPr lang="ja-JP" altLang="ja-JP" sz="1400" dirty="0">
                <a:latin typeface="メイリオ" panose="020B0604030504040204" pitchFamily="50" charset="-128"/>
                <a:ea typeface="メイリオ" panose="020B0604030504040204" pitchFamily="50" charset="-128"/>
              </a:rPr>
              <a:t>。抄読会や勉強会は他の施設と合同で行う場合も考えられ</a:t>
            </a:r>
            <a:r>
              <a:rPr lang="ja-JP" altLang="en-US" sz="1400" dirty="0">
                <a:latin typeface="メイリオ" panose="020B0604030504040204" pitchFamily="50" charset="-128"/>
                <a:ea typeface="メイリオ" panose="020B0604030504040204" pitchFamily="50" charset="-128"/>
              </a:rPr>
              <a:t>ます</a:t>
            </a:r>
            <a:r>
              <a:rPr lang="ja-JP" altLang="ja-JP" sz="1400" dirty="0">
                <a:latin typeface="メイリオ" panose="020B0604030504040204" pitchFamily="50" charset="-128"/>
                <a:ea typeface="メイリオ" panose="020B0604030504040204" pitchFamily="50" charset="-128"/>
              </a:rPr>
              <a:t>。インターネットによる情報検索の指導を行</a:t>
            </a:r>
            <a:r>
              <a:rPr lang="ja-JP" altLang="en-US" sz="1400" dirty="0">
                <a:latin typeface="メイリオ" panose="020B0604030504040204" pitchFamily="50" charset="-128"/>
                <a:ea typeface="メイリオ" panose="020B0604030504040204" pitchFamily="50" charset="-128"/>
              </a:rPr>
              <a:t>います</a:t>
            </a:r>
            <a:r>
              <a:rPr lang="ja-JP" altLang="ja-JP" sz="1400" dirty="0">
                <a:latin typeface="メイリオ" panose="020B0604030504040204" pitchFamily="50" charset="-128"/>
                <a:ea typeface="メイリオ" panose="020B0604030504040204" pitchFamily="50" charset="-128"/>
              </a:rPr>
              <a:t>。</a:t>
            </a:r>
          </a:p>
          <a:p>
            <a:pPr marL="285750" indent="-285750">
              <a:lnSpc>
                <a:spcPct val="150000"/>
              </a:lnSpc>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積極的に手術の執刀・助手を経験させる。その際に術前のイメージトレーニングと術後の詳細な手術記録</a:t>
            </a:r>
            <a:r>
              <a:rPr lang="ja-JP" altLang="en-US" sz="1400" dirty="0">
                <a:latin typeface="メイリオ" panose="020B0604030504040204" pitchFamily="50" charset="-128"/>
                <a:ea typeface="メイリオ" panose="020B0604030504040204" pitchFamily="50" charset="-128"/>
              </a:rPr>
              <a:t>について指導をおこないます</a:t>
            </a:r>
            <a:r>
              <a:rPr lang="ja-JP" altLang="ja-JP" sz="1400" dirty="0">
                <a:latin typeface="メイリオ" panose="020B0604030504040204" pitchFamily="50" charset="-128"/>
                <a:ea typeface="メイリオ" panose="020B0604030504040204" pitchFamily="50" charset="-128"/>
              </a:rPr>
              <a:t>。</a:t>
            </a:r>
          </a:p>
          <a:p>
            <a:pPr marL="285750" indent="-285750">
              <a:lnSpc>
                <a:spcPct val="150000"/>
              </a:lnSpc>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手術手技をトレーニングする設備や教育</a:t>
            </a:r>
            <a:r>
              <a:rPr lang="en-US" altLang="ja-JP" sz="1400" dirty="0">
                <a:latin typeface="メイリオ" panose="020B0604030504040204" pitchFamily="50" charset="-128"/>
                <a:ea typeface="メイリオ" panose="020B0604030504040204" pitchFamily="50" charset="-128"/>
              </a:rPr>
              <a:t>DVD</a:t>
            </a:r>
            <a:r>
              <a:rPr lang="ja-JP" altLang="ja-JP" sz="1400" dirty="0">
                <a:latin typeface="メイリオ" panose="020B0604030504040204" pitchFamily="50" charset="-128"/>
                <a:ea typeface="メイリオ" panose="020B0604030504040204" pitchFamily="50" charset="-128"/>
              </a:rPr>
              <a:t>など</a:t>
            </a:r>
            <a:r>
              <a:rPr lang="ja-JP" altLang="en-US" sz="1400" dirty="0">
                <a:latin typeface="メイリオ" panose="020B0604030504040204" pitchFamily="50" charset="-128"/>
                <a:ea typeface="メイリオ" panose="020B0604030504040204" pitchFamily="50" charset="-128"/>
              </a:rPr>
              <a:t>を使用することが可能です</a:t>
            </a:r>
            <a:r>
              <a:rPr lang="ja-JP" altLang="ja-JP" sz="1400" dirty="0">
                <a:latin typeface="メイリオ" panose="020B0604030504040204" pitchFamily="50" charset="-128"/>
                <a:ea typeface="メイリオ" panose="020B0604030504040204" pitchFamily="50" charset="-128"/>
              </a:rPr>
              <a:t>。</a:t>
            </a:r>
          </a:p>
          <a:p>
            <a:pPr marL="285750" indent="-285750">
              <a:lnSpc>
                <a:spcPct val="150000"/>
              </a:lnSpc>
              <a:buFont typeface="Wingdings" panose="05000000000000000000" pitchFamily="2" charset="2"/>
              <a:buChar char="n"/>
            </a:pPr>
            <a:r>
              <a:rPr lang="en-US" altLang="ja-JP" sz="1400" dirty="0">
                <a:latin typeface="メイリオ" panose="020B0604030504040204" pitchFamily="50" charset="-128"/>
                <a:ea typeface="メイリオ" panose="020B0604030504040204" pitchFamily="50" charset="-128"/>
              </a:rPr>
              <a:t>2</a:t>
            </a:r>
            <a:r>
              <a:rPr lang="ja-JP" altLang="ja-JP" sz="1400" dirty="0">
                <a:latin typeface="メイリオ" panose="020B0604030504040204" pitchFamily="50" charset="-128"/>
                <a:ea typeface="メイリオ" panose="020B0604030504040204" pitchFamily="50" charset="-128"/>
              </a:rPr>
              <a:t>年目以降に外来診療が行えるように、ガイドラインなどを用いて外来診療のポイントを指導する。</a:t>
            </a:r>
            <a:endParaRPr lang="en-US" altLang="ja-JP" sz="1400" dirty="0">
              <a:latin typeface="メイリオ" panose="020B0604030504040204" pitchFamily="50" charset="-128"/>
              <a:ea typeface="メイリオ" panose="020B0604030504040204" pitchFamily="50" charset="-128"/>
            </a:endParaRPr>
          </a:p>
          <a:p>
            <a:pPr marL="285750" indent="-285750">
              <a:lnSpc>
                <a:spcPct val="150000"/>
              </a:lnSpc>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子宮鏡、コルポスコピーなど</a:t>
            </a:r>
            <a:r>
              <a:rPr lang="ja-JP" altLang="en-US" sz="1400" dirty="0">
                <a:latin typeface="メイリオ" panose="020B0604030504040204" pitchFamily="50" charset="-128"/>
                <a:ea typeface="メイリオ" panose="020B0604030504040204" pitchFamily="50" charset="-128"/>
              </a:rPr>
              <a:t>、手技の習熟を必要とする外来での</a:t>
            </a:r>
            <a:r>
              <a:rPr lang="ja-JP" altLang="ja-JP" sz="1400" dirty="0">
                <a:latin typeface="メイリオ" panose="020B0604030504040204" pitchFamily="50" charset="-128"/>
                <a:ea typeface="メイリオ" panose="020B0604030504040204" pitchFamily="50" charset="-128"/>
              </a:rPr>
              <a:t>検査</a:t>
            </a:r>
            <a:r>
              <a:rPr lang="ja-JP" altLang="en-US" sz="1400" dirty="0">
                <a:latin typeface="メイリオ" panose="020B0604030504040204" pitchFamily="50" charset="-128"/>
                <a:ea typeface="メイリオ" panose="020B0604030504040204" pitchFamily="50" charset="-128"/>
              </a:rPr>
              <a:t>についても上級医から指導をおこないます</a:t>
            </a:r>
            <a:r>
              <a:rPr lang="ja-JP" altLang="ja-JP"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975E2163-7B8C-4CED-9356-4EF9BE6FD6B5}"/>
              </a:ext>
            </a:extLst>
          </p:cNvPr>
          <p:cNvSpPr txBox="1">
            <a:spLocks/>
          </p:cNvSpPr>
          <p:nvPr/>
        </p:nvSpPr>
        <p:spPr>
          <a:xfrm>
            <a:off x="0" y="151644"/>
            <a:ext cx="9144000" cy="612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mj-ea"/>
              <a:buAutoNum type="circleNumDbPlain" startAt="2"/>
            </a:pPr>
            <a:r>
              <a:rPr lang="ja-JP" altLang="en-US" sz="2400" dirty="0">
                <a:latin typeface="メイリオ" panose="020B0604030504040204" pitchFamily="50" charset="-128"/>
                <a:ea typeface="メイリオ" panose="020B0604030504040204" pitchFamily="50" charset="-128"/>
              </a:rPr>
              <a:t>臨床現場での学習</a:t>
            </a:r>
          </a:p>
        </p:txBody>
      </p:sp>
    </p:spTree>
    <p:extLst>
      <p:ext uri="{BB962C8B-B14F-4D97-AF65-F5344CB8AC3E}">
        <p14:creationId xmlns:p14="http://schemas.microsoft.com/office/powerpoint/2010/main" val="254496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8989" y="148969"/>
            <a:ext cx="8708066" cy="4308872"/>
          </a:xfrm>
          <a:prstGeom prst="rect">
            <a:avLst/>
          </a:prstGeom>
          <a:noFill/>
          <a:ln w="19050">
            <a:solidFill>
              <a:schemeClr val="tx1"/>
            </a:solidFill>
          </a:ln>
        </p:spPr>
        <p:txBody>
          <a:bodyPr wrap="square" rtlCol="0">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基幹病院の週間スケジュール</a:t>
            </a:r>
            <a:r>
              <a:rPr lang="en-US" altLang="ja-JP" b="1" dirty="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285750" indent="-285750">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病棟：</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病棟係として、入院患者の処置・管理・病棟手術、分娩や緊急入院・緊急手術など、指導医の指導のもとで行う。</a:t>
            </a:r>
          </a:p>
          <a:p>
            <a:pPr marL="285750" indent="-285750">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手術：</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担当患者の手術では第一助手または執刀を担当し、時間をみて各種手術についても見学研修を行う。</a:t>
            </a:r>
          </a:p>
          <a:p>
            <a:pPr marL="285750" indent="-285750">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外来：</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初診患者の問診、各種外来検査の実施・結果確認など、指導医の</a:t>
            </a:r>
            <a:r>
              <a:rPr lang="ja-JP" altLang="ja-JP" sz="1400">
                <a:latin typeface="メイリオ" panose="020B0604030504040204" pitchFamily="50" charset="-128"/>
                <a:ea typeface="メイリオ" panose="020B0604030504040204" pitchFamily="50" charset="-128"/>
              </a:rPr>
              <a:t>指導の</a:t>
            </a:r>
            <a:r>
              <a:rPr lang="ja-JP" altLang="en-US" sz="1400">
                <a:latin typeface="メイリオ" panose="020B0604030504040204" pitchFamily="50" charset="-128"/>
                <a:ea typeface="メイリオ" panose="020B0604030504040204" pitchFamily="50" charset="-128"/>
              </a:rPr>
              <a:t>もとで</a:t>
            </a:r>
            <a:r>
              <a:rPr lang="ja-JP" altLang="ja-JP" sz="1400">
                <a:latin typeface="メイリオ" panose="020B0604030504040204" pitchFamily="50" charset="-128"/>
                <a:ea typeface="メイリオ" panose="020B0604030504040204" pitchFamily="50" charset="-128"/>
              </a:rPr>
              <a:t>行う</a:t>
            </a:r>
            <a:r>
              <a:rPr lang="ja-JP" altLang="ja-JP" sz="1400" dirty="0">
                <a:latin typeface="メイリオ" panose="020B0604030504040204" pitchFamily="50" charset="-128"/>
                <a:ea typeface="メイリオ" panose="020B0604030504040204" pitchFamily="50" charset="-128"/>
              </a:rPr>
              <a:t>。</a:t>
            </a:r>
          </a:p>
          <a:p>
            <a:pPr marL="285750" indent="-285750">
              <a:buFont typeface="Wingdings" panose="05000000000000000000" pitchFamily="2" charset="2"/>
              <a:buChar char="n"/>
            </a:pPr>
            <a:r>
              <a:rPr lang="ja-JP" altLang="ja-JP" sz="1400" dirty="0">
                <a:latin typeface="メイリオ" panose="020B0604030504040204" pitchFamily="50" charset="-128"/>
                <a:ea typeface="メイリオ" panose="020B0604030504040204" pitchFamily="50" charset="-128"/>
              </a:rPr>
              <a:t>カンファレンス：</a:t>
            </a:r>
            <a:r>
              <a:rPr lang="ja-JP" altLang="en-US" sz="1400" dirty="0">
                <a:latin typeface="メイリオ" panose="020B0604030504040204" pitchFamily="50" charset="-128"/>
                <a:ea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rPr>
              <a:t>月・金は朝約</a:t>
            </a:r>
            <a:r>
              <a:rPr lang="en-US" altLang="ja-JP" sz="1400" dirty="0">
                <a:latin typeface="メイリオ" panose="020B0604030504040204" pitchFamily="50" charset="-128"/>
                <a:ea typeface="メイリオ" panose="020B0604030504040204" pitchFamily="50" charset="-128"/>
              </a:rPr>
              <a:t>30</a:t>
            </a:r>
            <a:r>
              <a:rPr lang="ja-JP" altLang="ja-JP" sz="1400" dirty="0">
                <a:latin typeface="メイリオ" panose="020B0604030504040204" pitchFamily="50" charset="-128"/>
                <a:ea typeface="メイリオ" panose="020B0604030504040204" pitchFamily="50" charset="-128"/>
              </a:rPr>
              <a:t>分、水は</a:t>
            </a:r>
            <a:r>
              <a:rPr lang="en-US" altLang="ja-JP" sz="1400" dirty="0">
                <a:latin typeface="メイリオ" panose="020B0604030504040204" pitchFamily="50" charset="-128"/>
                <a:ea typeface="メイリオ" panose="020B0604030504040204" pitchFamily="50" charset="-128"/>
              </a:rPr>
              <a:t>15</a:t>
            </a:r>
            <a:r>
              <a:rPr lang="ja-JP" altLang="ja-JP" sz="1400" dirty="0">
                <a:latin typeface="メイリオ" panose="020B0604030504040204" pitchFamily="50" charset="-128"/>
                <a:ea typeface="メイリオ" panose="020B0604030504040204" pitchFamily="50" charset="-128"/>
              </a:rPr>
              <a:t>時から回診・医局会を含め約</a:t>
            </a:r>
            <a:r>
              <a:rPr lang="en-US" altLang="ja-JP" sz="1400" dirty="0">
                <a:latin typeface="メイリオ" panose="020B0604030504040204" pitchFamily="50" charset="-128"/>
                <a:ea typeface="メイリオ" panose="020B0604030504040204" pitchFamily="50" charset="-128"/>
              </a:rPr>
              <a:t>2</a:t>
            </a:r>
            <a:r>
              <a:rPr lang="ja-JP" altLang="ja-JP" sz="1400" dirty="0">
                <a:latin typeface="メイリオ" panose="020B0604030504040204" pitchFamily="50" charset="-128"/>
                <a:ea typeface="メイリオ" panose="020B0604030504040204" pitchFamily="50" charset="-128"/>
              </a:rPr>
              <a:t>時間、医局員全員で症例検討などを行</a:t>
            </a:r>
            <a:r>
              <a:rPr lang="ja-JP" altLang="en-US" sz="1400" dirty="0">
                <a:latin typeface="メイリオ" panose="020B0604030504040204" pitchFamily="50" charset="-128"/>
                <a:ea typeface="メイリオ" panose="020B0604030504040204" pitchFamily="50" charset="-128"/>
              </a:rPr>
              <a:t>い、</a:t>
            </a:r>
            <a:r>
              <a:rPr lang="ja-JP" altLang="ja-JP" sz="1400" dirty="0">
                <a:latin typeface="メイリオ" panose="020B0604030504040204" pitchFamily="50" charset="-128"/>
                <a:ea typeface="メイリオ" panose="020B0604030504040204" pitchFamily="50" charset="-128"/>
              </a:rPr>
              <a:t>病態</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診断</a:t>
            </a:r>
            <a:r>
              <a:rPr lang="ja-JP" altLang="en-US" sz="1400" dirty="0">
                <a:latin typeface="メイリオ" panose="020B0604030504040204" pitchFamily="50" charset="-128"/>
                <a:ea typeface="メイリオ" panose="020B0604030504040204" pitchFamily="50" charset="-128"/>
              </a:rPr>
              <a:t>・</a:t>
            </a:r>
            <a:r>
              <a:rPr lang="ja-JP" altLang="ja-JP" sz="1400" dirty="0">
                <a:latin typeface="メイリオ" panose="020B0604030504040204" pitchFamily="50" charset="-128"/>
                <a:ea typeface="メイリオ" panose="020B0604030504040204" pitchFamily="50" charset="-128"/>
              </a:rPr>
              <a:t>治療計画作成の理論を学</a:t>
            </a:r>
            <a:r>
              <a:rPr lang="ja-JP" altLang="en-US" sz="1400" dirty="0">
                <a:latin typeface="メイリオ" panose="020B0604030504040204" pitchFamily="50" charset="-128"/>
                <a:ea typeface="メイリオ" panose="020B0604030504040204" pitchFamily="50" charset="-128"/>
              </a:rPr>
              <a:t>ぶ</a:t>
            </a:r>
            <a:r>
              <a:rPr lang="ja-JP"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他科との合同カンファレンスとして、金曜日は</a:t>
            </a:r>
            <a:r>
              <a:rPr lang="ja-JP" altLang="ja-JP" sz="1400" dirty="0">
                <a:latin typeface="メイリオ" panose="020B0604030504040204" pitchFamily="50" charset="-128"/>
                <a:ea typeface="メイリオ" panose="020B0604030504040204" pitchFamily="50" charset="-128"/>
              </a:rPr>
              <a:t>放射線</a:t>
            </a:r>
            <a:r>
              <a:rPr lang="ja-JP" altLang="en-US" sz="1400" dirty="0">
                <a:latin typeface="メイリオ" panose="020B0604030504040204" pitchFamily="50" charset="-128"/>
                <a:ea typeface="メイリオ" panose="020B0604030504040204" pitchFamily="50" charset="-128"/>
              </a:rPr>
              <a:t>治療科、水</a:t>
            </a:r>
            <a:r>
              <a:rPr lang="ja-JP" altLang="ja-JP" sz="1400" dirty="0">
                <a:latin typeface="メイリオ" panose="020B0604030504040204" pitchFamily="50" charset="-128"/>
                <a:ea typeface="メイリオ" panose="020B0604030504040204" pitchFamily="50" charset="-128"/>
              </a:rPr>
              <a:t>曜日</a:t>
            </a:r>
            <a:r>
              <a:rPr lang="ja-JP" altLang="en-US" sz="1400" dirty="0">
                <a:latin typeface="メイリオ" panose="020B0604030504040204" pitchFamily="50" charset="-128"/>
                <a:ea typeface="メイリオ" panose="020B0604030504040204" pitchFamily="50" charset="-128"/>
              </a:rPr>
              <a:t>は</a:t>
            </a:r>
            <a:r>
              <a:rPr lang="ja-JP" altLang="ja-JP" sz="1400" dirty="0">
                <a:latin typeface="メイリオ" panose="020B0604030504040204" pitchFamily="50" charset="-128"/>
                <a:ea typeface="メイリオ" panose="020B0604030504040204" pitchFamily="50" charset="-128"/>
              </a:rPr>
              <a:t>新生児科と合同カンファレンスを行</a:t>
            </a:r>
            <a:r>
              <a:rPr lang="ja-JP" altLang="en-US" sz="1400" dirty="0">
                <a:latin typeface="メイリオ" panose="020B0604030504040204" pitchFamily="50" charset="-128"/>
                <a:ea typeface="メイリオ" panose="020B0604030504040204" pitchFamily="50" charset="-128"/>
              </a:rPr>
              <a:t>う</a:t>
            </a:r>
            <a:r>
              <a:rPr lang="ja-JP" altLang="ja-JP"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C21C1CBC-BAFC-4981-A339-C1D28B68524C}"/>
              </a:ext>
            </a:extLst>
          </p:cNvPr>
          <p:cNvGraphicFramePr>
            <a:graphicFrameLocks noGrp="1"/>
          </p:cNvGraphicFramePr>
          <p:nvPr>
            <p:extLst>
              <p:ext uri="{D42A27DB-BD31-4B8C-83A1-F6EECF244321}">
                <p14:modId xmlns:p14="http://schemas.microsoft.com/office/powerpoint/2010/main" val="1513469930"/>
              </p:ext>
            </p:extLst>
          </p:nvPr>
        </p:nvGraphicFramePr>
        <p:xfrm>
          <a:off x="1179871" y="540772"/>
          <a:ext cx="6715433" cy="1956618"/>
        </p:xfrm>
        <a:graphic>
          <a:graphicData uri="http://schemas.openxmlformats.org/drawingml/2006/table">
            <a:tbl>
              <a:tblPr firstRow="1" firstCol="1" bandRow="1"/>
              <a:tblGrid>
                <a:gridCol w="383505">
                  <a:extLst>
                    <a:ext uri="{9D8B030D-6E8A-4147-A177-3AD203B41FA5}">
                      <a16:colId xmlns:a16="http://schemas.microsoft.com/office/drawing/2014/main" val="2917762822"/>
                    </a:ext>
                  </a:extLst>
                </a:gridCol>
                <a:gridCol w="3091063">
                  <a:extLst>
                    <a:ext uri="{9D8B030D-6E8A-4147-A177-3AD203B41FA5}">
                      <a16:colId xmlns:a16="http://schemas.microsoft.com/office/drawing/2014/main" val="1461474093"/>
                    </a:ext>
                  </a:extLst>
                </a:gridCol>
                <a:gridCol w="3240865">
                  <a:extLst>
                    <a:ext uri="{9D8B030D-6E8A-4147-A177-3AD203B41FA5}">
                      <a16:colId xmlns:a16="http://schemas.microsoft.com/office/drawing/2014/main" val="2094139989"/>
                    </a:ext>
                  </a:extLst>
                </a:gridCol>
              </a:tblGrid>
              <a:tr h="326103">
                <a:tc>
                  <a:txBody>
                    <a:bodyPr/>
                    <a:lstStyle/>
                    <a:p>
                      <a:pPr algn="ctr">
                        <a:spcAft>
                          <a:spcPts val="0"/>
                        </a:spcAft>
                      </a:pPr>
                      <a:r>
                        <a:rPr lang="en-US" sz="1400" kern="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 </a:t>
                      </a:r>
                      <a:endParaRPr lang="ja-JP" sz="1400" kern="10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午　前</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午　後</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459948"/>
                  </a:ext>
                </a:extLst>
              </a:tr>
              <a:tr h="326103">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月</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カンファレンス、病棟・手術・外来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982357024"/>
                  </a:ext>
                </a:extLst>
              </a:tr>
              <a:tr h="326103">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火</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病棟・手術・外来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病棟・手術・外来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733303951"/>
                  </a:ext>
                </a:extLst>
              </a:tr>
              <a:tr h="326103">
                <a:tc>
                  <a:txBody>
                    <a:bodyPr/>
                    <a:lstStyle/>
                    <a:p>
                      <a:pPr algn="ctr">
                        <a:spcAft>
                          <a:spcPts val="0"/>
                        </a:spcAft>
                      </a:pPr>
                      <a:r>
                        <a:rPr lang="ja-JP" sz="1400" kern="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水</a:t>
                      </a:r>
                      <a:endParaRPr lang="ja-JP" sz="1400" kern="10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病棟・手術・外来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カンファレンス・教授回診、医局会</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925580526"/>
                  </a:ext>
                </a:extLst>
              </a:tr>
              <a:tr h="326103">
                <a:tc>
                  <a:txBody>
                    <a:bodyPr/>
                    <a:lstStyle/>
                    <a:p>
                      <a:pPr algn="ctr">
                        <a:spcAft>
                          <a:spcPts val="0"/>
                        </a:spcAft>
                      </a:pPr>
                      <a:r>
                        <a:rPr lang="ja-JP" sz="1400" kern="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木</a:t>
                      </a:r>
                      <a:endParaRPr lang="ja-JP" sz="1400" kern="10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病棟・手術・外来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病棟・手術・外来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62107678"/>
                  </a:ext>
                </a:extLst>
              </a:tr>
              <a:tr h="326103">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金</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カンファレンス、病棟・外来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0" dirty="0">
                          <a:solidFill>
                            <a:srgbClr val="000000"/>
                          </a:solidFill>
                          <a:effectLst/>
                          <a:latin typeface="メイリオ" panose="020B0604030504040204" pitchFamily="50" charset="-128"/>
                          <a:ea typeface="メイリオ" panose="020B0604030504040204" pitchFamily="50" charset="-128"/>
                          <a:cs typeface="Calibri" panose="020F0502020204030204" pitchFamily="34" charset="0"/>
                        </a:rPr>
                        <a:t>病棟・外来</a:t>
                      </a:r>
                      <a:endParaRPr lang="ja-JP" sz="1400" kern="100" dirty="0">
                        <a:effectLst/>
                        <a:latin typeface="メイリオ" panose="020B0604030504040204" pitchFamily="50" charset="-128"/>
                        <a:ea typeface="メイリオ" panose="020B0604030504040204" pitchFamily="50" charset="-128"/>
                      </a:endParaRPr>
                    </a:p>
                  </a:txBody>
                  <a:tcPr marL="62865" marR="62865"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41854"/>
                  </a:ext>
                </a:extLst>
              </a:tr>
            </a:tbl>
          </a:graphicData>
        </a:graphic>
      </p:graphicFrame>
      <p:sp>
        <p:nvSpPr>
          <p:cNvPr id="5" name="テキスト ボックス 4">
            <a:extLst>
              <a:ext uri="{FF2B5EF4-FFF2-40B4-BE49-F238E27FC236}">
                <a16:creationId xmlns:a16="http://schemas.microsoft.com/office/drawing/2014/main" id="{D5B17BA5-87DC-42C6-853B-E47F3CB12D43}"/>
              </a:ext>
            </a:extLst>
          </p:cNvPr>
          <p:cNvSpPr txBox="1"/>
          <p:nvPr/>
        </p:nvSpPr>
        <p:spPr>
          <a:xfrm>
            <a:off x="288989" y="4572646"/>
            <a:ext cx="8708066"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当プログラムでは、すべての連携施設において １週間に少なくとも １度の診療科におけるカンファレンスおよび １ヶ月に １度の勉強会あるいは抄読会が行われています。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032831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8833</TotalTime>
  <Words>5128</Words>
  <Application>Microsoft Office PowerPoint</Application>
  <PresentationFormat>画面に合わせる (4:3)</PresentationFormat>
  <Paragraphs>337</Paragraphs>
  <Slides>24</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メイリオ</vt:lpstr>
      <vt:lpstr>Arial</vt:lpstr>
      <vt:lpstr>Calibri</vt:lpstr>
      <vt:lpstr>Wingdings</vt:lpstr>
      <vt:lpstr>ホワイト</vt:lpstr>
      <vt:lpstr>広島大学産婦人科　  専門研修プログラム　2024年度版 ー2024年4月専門研修開始用ー</vt:lpstr>
      <vt:lpstr>目　次</vt:lpstr>
      <vt:lpstr>広島大学産婦人科専門研修プログラムの 理念・目的・到達目標　　　　　　　　　　　　　　　　　　　　　　　　　　　　　　　　</vt:lpstr>
      <vt:lpstr>専門研修施設群</vt:lpstr>
      <vt:lpstr>研修期間</vt:lpstr>
      <vt:lpstr>専門知識/技能の習得計画</vt:lpstr>
      <vt:lpstr>経験すべき手術・処置など</vt:lpstr>
      <vt:lpstr>PowerPoint プレゼンテーション</vt:lpstr>
      <vt:lpstr>PowerPoint プレゼンテーション</vt:lpstr>
      <vt:lpstr>PowerPoint プレゼンテーション</vt:lpstr>
      <vt:lpstr>地域医療に関する研修計画</vt:lpstr>
      <vt:lpstr>リサーチマインドの養成・学術活動に関する研修計画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問い合わせ先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Matsumura Noriomi</dc:creator>
  <cp:lastModifiedBy>山﨑　友美</cp:lastModifiedBy>
  <cp:revision>315</cp:revision>
  <cp:lastPrinted>2018-02-02T04:36:48Z</cp:lastPrinted>
  <dcterms:created xsi:type="dcterms:W3CDTF">2015-12-23T05:49:05Z</dcterms:created>
  <dcterms:modified xsi:type="dcterms:W3CDTF">2023-06-28T05:24:11Z</dcterms:modified>
</cp:coreProperties>
</file>